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85" r:id="rId3"/>
    <p:sldId id="305" r:id="rId4"/>
    <p:sldId id="306" r:id="rId5"/>
    <p:sldId id="292" r:id="rId6"/>
    <p:sldId id="380" r:id="rId7"/>
    <p:sldId id="374" r:id="rId8"/>
    <p:sldId id="361" r:id="rId9"/>
    <p:sldId id="362" r:id="rId10"/>
    <p:sldId id="381" r:id="rId11"/>
    <p:sldId id="367" r:id="rId12"/>
    <p:sldId id="368" r:id="rId13"/>
    <p:sldId id="369" r:id="rId14"/>
    <p:sldId id="376" r:id="rId15"/>
    <p:sldId id="370" r:id="rId16"/>
    <p:sldId id="334" r:id="rId17"/>
    <p:sldId id="340" r:id="rId18"/>
    <p:sldId id="392" r:id="rId19"/>
    <p:sldId id="346" r:id="rId20"/>
    <p:sldId id="347" r:id="rId21"/>
    <p:sldId id="393" r:id="rId22"/>
    <p:sldId id="384" r:id="rId23"/>
    <p:sldId id="390" r:id="rId24"/>
    <p:sldId id="385" r:id="rId25"/>
    <p:sldId id="379" r:id="rId26"/>
    <p:sldId id="386" r:id="rId27"/>
    <p:sldId id="387" r:id="rId28"/>
    <p:sldId id="389" r:id="rId29"/>
    <p:sldId id="317" r:id="rId30"/>
    <p:sldId id="320" r:id="rId31"/>
    <p:sldId id="391" r:id="rId32"/>
    <p:sldId id="303" r:id="rId33"/>
    <p:sldId id="30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3" d="100"/>
        <a:sy n="103" d="100"/>
      </p:scale>
      <p:origin x="0" y="-12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056FC-6580-418F-989E-988CC086123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BF4519-AA8B-4A43-9FF6-C3AE257D7C90}">
      <dgm:prSet phldrT="[Текст]"/>
      <dgm:spPr/>
      <dgm:t>
        <a:bodyPr/>
        <a:lstStyle/>
        <a:p>
          <a:r>
            <a:rPr lang="ru-RU" dirty="0"/>
            <a:t>Бабушка</a:t>
          </a:r>
        </a:p>
      </dgm:t>
    </dgm:pt>
    <dgm:pt modelId="{F17F8AD1-15ED-4321-9A96-42F29CF67D4C}" type="parTrans" cxnId="{CD3CDB12-02A3-4A1E-A887-764A9BAD785F}">
      <dgm:prSet/>
      <dgm:spPr/>
      <dgm:t>
        <a:bodyPr/>
        <a:lstStyle/>
        <a:p>
          <a:endParaRPr lang="ru-RU"/>
        </a:p>
      </dgm:t>
    </dgm:pt>
    <dgm:pt modelId="{620410BA-53A5-4966-B6D1-BF6F5DA705E6}" type="sibTrans" cxnId="{CD3CDB12-02A3-4A1E-A887-764A9BAD785F}">
      <dgm:prSet/>
      <dgm:spPr/>
      <dgm:t>
        <a:bodyPr/>
        <a:lstStyle/>
        <a:p>
          <a:endParaRPr lang="ru-RU"/>
        </a:p>
      </dgm:t>
    </dgm:pt>
    <dgm:pt modelId="{328BE107-28BC-431E-BE3C-ED67CEC7B996}">
      <dgm:prSet phldrT="[Текст]"/>
      <dgm:spPr/>
      <dgm:t>
        <a:bodyPr/>
        <a:lstStyle/>
        <a:p>
          <a:r>
            <a:rPr lang="ru-RU" dirty="0"/>
            <a:t>Мама</a:t>
          </a:r>
        </a:p>
      </dgm:t>
    </dgm:pt>
    <dgm:pt modelId="{BF817BAE-D552-4839-B043-0749549B9BF4}" type="parTrans" cxnId="{A69FA17A-E863-4182-BF71-19B09C7D8F73}">
      <dgm:prSet/>
      <dgm:spPr/>
      <dgm:t>
        <a:bodyPr/>
        <a:lstStyle/>
        <a:p>
          <a:endParaRPr lang="ru-RU"/>
        </a:p>
      </dgm:t>
    </dgm:pt>
    <dgm:pt modelId="{9517220B-E563-411F-8CB2-1161FCDAAD3C}" type="sibTrans" cxnId="{A69FA17A-E863-4182-BF71-19B09C7D8F73}">
      <dgm:prSet/>
      <dgm:spPr/>
      <dgm:t>
        <a:bodyPr/>
        <a:lstStyle/>
        <a:p>
          <a:endParaRPr lang="ru-RU"/>
        </a:p>
      </dgm:t>
    </dgm:pt>
    <dgm:pt modelId="{A5B481A3-C3AE-464A-99F2-4C00AAFE7851}">
      <dgm:prSet phldrT="[Текст]"/>
      <dgm:spPr/>
      <dgm:t>
        <a:bodyPr/>
        <a:lstStyle/>
        <a:p>
          <a:r>
            <a:rPr lang="ru-RU" dirty="0"/>
            <a:t>Дочка/сын </a:t>
          </a:r>
        </a:p>
      </dgm:t>
    </dgm:pt>
    <dgm:pt modelId="{D110FE1E-380A-467A-A4F8-6AF15BCD9791}" type="parTrans" cxnId="{9EF6D76E-132E-4FB5-A144-00403ED1E56E}">
      <dgm:prSet/>
      <dgm:spPr/>
      <dgm:t>
        <a:bodyPr/>
        <a:lstStyle/>
        <a:p>
          <a:endParaRPr lang="ru-RU"/>
        </a:p>
      </dgm:t>
    </dgm:pt>
    <dgm:pt modelId="{A5CAFC97-E8D5-4DFE-B488-4D8795A7E64A}" type="sibTrans" cxnId="{9EF6D76E-132E-4FB5-A144-00403ED1E56E}">
      <dgm:prSet/>
      <dgm:spPr/>
      <dgm:t>
        <a:bodyPr/>
        <a:lstStyle/>
        <a:p>
          <a:endParaRPr lang="ru-RU"/>
        </a:p>
      </dgm:t>
    </dgm:pt>
    <dgm:pt modelId="{C6F2B521-1ACE-4DC1-8C0F-A93C138F8E6E}" type="pres">
      <dgm:prSet presAssocID="{505056FC-6580-418F-989E-988CC086123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27CA33A-70F1-4FE3-8D86-26035959FF9B}" type="pres">
      <dgm:prSet presAssocID="{F2BF4519-AA8B-4A43-9FF6-C3AE257D7C90}" presName="Accent1" presStyleCnt="0"/>
      <dgm:spPr/>
    </dgm:pt>
    <dgm:pt modelId="{84F15B14-40EB-4A80-9269-18458E768C2E}" type="pres">
      <dgm:prSet presAssocID="{F2BF4519-AA8B-4A43-9FF6-C3AE257D7C90}" presName="Accent" presStyleLbl="node1" presStyleIdx="0" presStyleCnt="3"/>
      <dgm:spPr/>
    </dgm:pt>
    <dgm:pt modelId="{5A5ACE48-C937-4D4B-B7C5-F225E76E77AD}" type="pres">
      <dgm:prSet presAssocID="{F2BF4519-AA8B-4A43-9FF6-C3AE257D7C9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E563F307-AE17-417D-8AB5-E4F8970AFBDA}" type="pres">
      <dgm:prSet presAssocID="{328BE107-28BC-431E-BE3C-ED67CEC7B996}" presName="Accent2" presStyleCnt="0"/>
      <dgm:spPr/>
    </dgm:pt>
    <dgm:pt modelId="{72F9C0D5-2519-4E41-BC44-DD3EB6859CEB}" type="pres">
      <dgm:prSet presAssocID="{328BE107-28BC-431E-BE3C-ED67CEC7B996}" presName="Accent" presStyleLbl="node1" presStyleIdx="1" presStyleCnt="3"/>
      <dgm:spPr/>
    </dgm:pt>
    <dgm:pt modelId="{462A523B-3523-47AD-A235-E5549646A54F}" type="pres">
      <dgm:prSet presAssocID="{328BE107-28BC-431E-BE3C-ED67CEC7B99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6EAC625-FF1D-42DB-9882-0EB9A4209448}" type="pres">
      <dgm:prSet presAssocID="{A5B481A3-C3AE-464A-99F2-4C00AAFE7851}" presName="Accent3" presStyleCnt="0"/>
      <dgm:spPr/>
    </dgm:pt>
    <dgm:pt modelId="{B7B5CAF6-A3BA-4D11-A5BF-87C7CDE81BF3}" type="pres">
      <dgm:prSet presAssocID="{A5B481A3-C3AE-464A-99F2-4C00AAFE7851}" presName="Accent" presStyleLbl="node1" presStyleIdx="2" presStyleCnt="3"/>
      <dgm:spPr/>
    </dgm:pt>
    <dgm:pt modelId="{DA4FBD37-1741-4010-B1CA-6C772109AAA9}" type="pres">
      <dgm:prSet presAssocID="{A5B481A3-C3AE-464A-99F2-4C00AAFE785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D3CDB12-02A3-4A1E-A887-764A9BAD785F}" srcId="{505056FC-6580-418F-989E-988CC086123D}" destId="{F2BF4519-AA8B-4A43-9FF6-C3AE257D7C90}" srcOrd="0" destOrd="0" parTransId="{F17F8AD1-15ED-4321-9A96-42F29CF67D4C}" sibTransId="{620410BA-53A5-4966-B6D1-BF6F5DA705E6}"/>
    <dgm:cxn modelId="{C8D8F440-CFB9-459B-97B5-53A9C2C52DDA}" type="presOf" srcId="{328BE107-28BC-431E-BE3C-ED67CEC7B996}" destId="{462A523B-3523-47AD-A235-E5549646A54F}" srcOrd="0" destOrd="0" presId="urn:microsoft.com/office/officeart/2009/layout/CircleArrowProcess"/>
    <dgm:cxn modelId="{4A0C7364-4DBD-451C-9355-1ABA08ADC619}" type="presOf" srcId="{A5B481A3-C3AE-464A-99F2-4C00AAFE7851}" destId="{DA4FBD37-1741-4010-B1CA-6C772109AAA9}" srcOrd="0" destOrd="0" presId="urn:microsoft.com/office/officeart/2009/layout/CircleArrowProcess"/>
    <dgm:cxn modelId="{9EF6D76E-132E-4FB5-A144-00403ED1E56E}" srcId="{505056FC-6580-418F-989E-988CC086123D}" destId="{A5B481A3-C3AE-464A-99F2-4C00AAFE7851}" srcOrd="2" destOrd="0" parTransId="{D110FE1E-380A-467A-A4F8-6AF15BCD9791}" sibTransId="{A5CAFC97-E8D5-4DFE-B488-4D8795A7E64A}"/>
    <dgm:cxn modelId="{DA735D50-AB11-42C2-A04C-F509B484613F}" type="presOf" srcId="{F2BF4519-AA8B-4A43-9FF6-C3AE257D7C90}" destId="{5A5ACE48-C937-4D4B-B7C5-F225E76E77AD}" srcOrd="0" destOrd="0" presId="urn:microsoft.com/office/officeart/2009/layout/CircleArrowProcess"/>
    <dgm:cxn modelId="{A69FA17A-E863-4182-BF71-19B09C7D8F73}" srcId="{505056FC-6580-418F-989E-988CC086123D}" destId="{328BE107-28BC-431E-BE3C-ED67CEC7B996}" srcOrd="1" destOrd="0" parTransId="{BF817BAE-D552-4839-B043-0749549B9BF4}" sibTransId="{9517220B-E563-411F-8CB2-1161FCDAAD3C}"/>
    <dgm:cxn modelId="{BA950E91-04A2-4938-A8BF-3469037AEFF1}" type="presOf" srcId="{505056FC-6580-418F-989E-988CC086123D}" destId="{C6F2B521-1ACE-4DC1-8C0F-A93C138F8E6E}" srcOrd="0" destOrd="0" presId="urn:microsoft.com/office/officeart/2009/layout/CircleArrowProcess"/>
    <dgm:cxn modelId="{11C7127D-AA66-4CEE-A951-0F9950678D37}" type="presParOf" srcId="{C6F2B521-1ACE-4DC1-8C0F-A93C138F8E6E}" destId="{C27CA33A-70F1-4FE3-8D86-26035959FF9B}" srcOrd="0" destOrd="0" presId="urn:microsoft.com/office/officeart/2009/layout/CircleArrowProcess"/>
    <dgm:cxn modelId="{0CAC599C-38D4-4C31-BFB6-4839DCEAB61B}" type="presParOf" srcId="{C27CA33A-70F1-4FE3-8D86-26035959FF9B}" destId="{84F15B14-40EB-4A80-9269-18458E768C2E}" srcOrd="0" destOrd="0" presId="urn:microsoft.com/office/officeart/2009/layout/CircleArrowProcess"/>
    <dgm:cxn modelId="{3AA2DB0C-1411-4BB1-911B-0815F8E88A35}" type="presParOf" srcId="{C6F2B521-1ACE-4DC1-8C0F-A93C138F8E6E}" destId="{5A5ACE48-C937-4D4B-B7C5-F225E76E77AD}" srcOrd="1" destOrd="0" presId="urn:microsoft.com/office/officeart/2009/layout/CircleArrowProcess"/>
    <dgm:cxn modelId="{CA910556-36C2-4B43-A939-279A3339F514}" type="presParOf" srcId="{C6F2B521-1ACE-4DC1-8C0F-A93C138F8E6E}" destId="{E563F307-AE17-417D-8AB5-E4F8970AFBDA}" srcOrd="2" destOrd="0" presId="urn:microsoft.com/office/officeart/2009/layout/CircleArrowProcess"/>
    <dgm:cxn modelId="{48F73A4F-7023-4BA5-954C-6BD6BE8A8BF9}" type="presParOf" srcId="{E563F307-AE17-417D-8AB5-E4F8970AFBDA}" destId="{72F9C0D5-2519-4E41-BC44-DD3EB6859CEB}" srcOrd="0" destOrd="0" presId="urn:microsoft.com/office/officeart/2009/layout/CircleArrowProcess"/>
    <dgm:cxn modelId="{71225ECE-660F-42AC-8894-072FEA261959}" type="presParOf" srcId="{C6F2B521-1ACE-4DC1-8C0F-A93C138F8E6E}" destId="{462A523B-3523-47AD-A235-E5549646A54F}" srcOrd="3" destOrd="0" presId="urn:microsoft.com/office/officeart/2009/layout/CircleArrowProcess"/>
    <dgm:cxn modelId="{4F01EBE6-2179-411C-8784-0EAC4E35598A}" type="presParOf" srcId="{C6F2B521-1ACE-4DC1-8C0F-A93C138F8E6E}" destId="{F6EAC625-FF1D-42DB-9882-0EB9A4209448}" srcOrd="4" destOrd="0" presId="urn:microsoft.com/office/officeart/2009/layout/CircleArrowProcess"/>
    <dgm:cxn modelId="{F12BBF02-D950-4669-86B4-85210D989130}" type="presParOf" srcId="{F6EAC625-FF1D-42DB-9882-0EB9A4209448}" destId="{B7B5CAF6-A3BA-4D11-A5BF-87C7CDE81BF3}" srcOrd="0" destOrd="0" presId="urn:microsoft.com/office/officeart/2009/layout/CircleArrowProcess"/>
    <dgm:cxn modelId="{BC08E991-C065-488D-923F-052791C2C957}" type="presParOf" srcId="{C6F2B521-1ACE-4DC1-8C0F-A93C138F8E6E}" destId="{DA4FBD37-1741-4010-B1CA-6C772109AAA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15B14-40EB-4A80-9269-18458E768C2E}">
      <dsp:nvSpPr>
        <dsp:cNvPr id="0" name=""/>
        <dsp:cNvSpPr/>
      </dsp:nvSpPr>
      <dsp:spPr>
        <a:xfrm>
          <a:off x="3328097" y="0"/>
          <a:ext cx="2178466" cy="21787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ACE48-C937-4D4B-B7C5-F225E76E77AD}">
      <dsp:nvSpPr>
        <dsp:cNvPr id="0" name=""/>
        <dsp:cNvSpPr/>
      </dsp:nvSpPr>
      <dsp:spPr>
        <a:xfrm>
          <a:off x="3809610" y="786612"/>
          <a:ext cx="1210531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Бабушка</a:t>
          </a:r>
        </a:p>
      </dsp:txBody>
      <dsp:txXfrm>
        <a:off x="3809610" y="786612"/>
        <a:ext cx="1210531" cy="605121"/>
      </dsp:txXfrm>
    </dsp:sp>
    <dsp:sp modelId="{72F9C0D5-2519-4E41-BC44-DD3EB6859CEB}">
      <dsp:nvSpPr>
        <dsp:cNvPr id="0" name=""/>
        <dsp:cNvSpPr/>
      </dsp:nvSpPr>
      <dsp:spPr>
        <a:xfrm>
          <a:off x="2723035" y="1251881"/>
          <a:ext cx="2178466" cy="21787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A523B-3523-47AD-A235-E5549646A54F}">
      <dsp:nvSpPr>
        <dsp:cNvPr id="0" name=""/>
        <dsp:cNvSpPr/>
      </dsp:nvSpPr>
      <dsp:spPr>
        <a:xfrm>
          <a:off x="3207003" y="2045734"/>
          <a:ext cx="1210531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Мама</a:t>
          </a:r>
        </a:p>
      </dsp:txBody>
      <dsp:txXfrm>
        <a:off x="3207003" y="2045734"/>
        <a:ext cx="1210531" cy="605121"/>
      </dsp:txXfrm>
    </dsp:sp>
    <dsp:sp modelId="{B7B5CAF6-A3BA-4D11-A5BF-87C7CDE81BF3}">
      <dsp:nvSpPr>
        <dsp:cNvPr id="0" name=""/>
        <dsp:cNvSpPr/>
      </dsp:nvSpPr>
      <dsp:spPr>
        <a:xfrm>
          <a:off x="3483146" y="2653571"/>
          <a:ext cx="1871640" cy="18723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FBD37-1741-4010-B1CA-6C772109AAA9}">
      <dsp:nvSpPr>
        <dsp:cNvPr id="0" name=""/>
        <dsp:cNvSpPr/>
      </dsp:nvSpPr>
      <dsp:spPr>
        <a:xfrm>
          <a:off x="3812473" y="3306667"/>
          <a:ext cx="1210531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Дочка/сын </a:t>
          </a:r>
        </a:p>
      </dsp:txBody>
      <dsp:txXfrm>
        <a:off x="3812473" y="3306667"/>
        <a:ext cx="1210531" cy="605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068A-5C9E-47B1-8C16-619F53F40708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E7923-E981-4522-8383-4C1656DFC0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6151-A2C4-4801-8E10-12A1035E173C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C29-CD5B-4042-BA1F-831844F0C33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88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6151-A2C4-4801-8E10-12A1035E173C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C29-CD5B-4042-BA1F-831844F0C3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52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6151-A2C4-4801-8E10-12A1035E173C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C29-CD5B-4042-BA1F-831844F0C3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2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6151-A2C4-4801-8E10-12A1035E173C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C29-CD5B-4042-BA1F-831844F0C3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07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6151-A2C4-4801-8E10-12A1035E173C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C29-CD5B-4042-BA1F-831844F0C33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21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6151-A2C4-4801-8E10-12A1035E173C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C29-CD5B-4042-BA1F-831844F0C3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01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6151-A2C4-4801-8E10-12A1035E173C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C29-CD5B-4042-BA1F-831844F0C3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49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6151-A2C4-4801-8E10-12A1035E173C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C29-CD5B-4042-BA1F-831844F0C3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88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6151-A2C4-4801-8E10-12A1035E173C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C29-CD5B-4042-BA1F-831844F0C3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CB86151-A2C4-4801-8E10-12A1035E173C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878C29-CD5B-4042-BA1F-831844F0C3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33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6151-A2C4-4801-8E10-12A1035E173C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C29-CD5B-4042-BA1F-831844F0C3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25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B86151-A2C4-4801-8E10-12A1035E173C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878C29-CD5B-4042-BA1F-831844F0C33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9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antastike.com/brand/the_hero_and_the_outlaw/zip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MRJKwzk_pk" TargetMode="External"/><Relationship Id="rId2" Type="http://schemas.openxmlformats.org/officeDocument/2006/relationships/hyperlink" Target="https://www.youtube.com/watch?v=phw1a4OpeV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S7kdxvG2EI" TargetMode="External"/><Relationship Id="rId5" Type="http://schemas.openxmlformats.org/officeDocument/2006/relationships/hyperlink" Target="https://www.youtube.com/watch?v=lX7PCgG4G10" TargetMode="External"/><Relationship Id="rId4" Type="http://schemas.openxmlformats.org/officeDocument/2006/relationships/hyperlink" Target="https://www.youtube.com/watch?v=VE39nOMu2J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O2q0Tru5S8" TargetMode="External"/><Relationship Id="rId2" Type="http://schemas.openxmlformats.org/officeDocument/2006/relationships/hyperlink" Target="https://www.youtube.com/watch?v=b1JXsSVMAB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cZWaQDi838" TargetMode="External"/><Relationship Id="rId5" Type="http://schemas.openxmlformats.org/officeDocument/2006/relationships/hyperlink" Target="https://www.youtube.com/watch?v=xgENddTR_5s" TargetMode="External"/><Relationship Id="rId4" Type="http://schemas.openxmlformats.org/officeDocument/2006/relationships/hyperlink" Target="https://www.youtube.com/watch?v=NCo3_za2J2A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73547217" TargetMode="External"/><Relationship Id="rId2" Type="http://schemas.openxmlformats.org/officeDocument/2006/relationships/hyperlink" Target="mailto:tokm-mariya@yandex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496" y="1916832"/>
            <a:ext cx="8332440" cy="1894362"/>
          </a:xfrm>
        </p:spPr>
        <p:txBody>
          <a:bodyPr>
            <a:noAutofit/>
          </a:bodyPr>
          <a:lstStyle/>
          <a:p>
            <a:pPr algn="ctr"/>
            <a:r>
              <a:rPr lang="ru-RU" sz="6600" dirty="0"/>
              <a:t>Гендерное воспитание школьников  в контексте современности.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496" y="4509120"/>
            <a:ext cx="10058400" cy="1143000"/>
          </a:xfrm>
        </p:spPr>
        <p:txBody>
          <a:bodyPr/>
          <a:lstStyle/>
          <a:p>
            <a:pPr algn="ctr"/>
            <a:r>
              <a:rPr lang="ru-RU" dirty="0"/>
              <a:t>Токмянина Мария Александровна </a:t>
            </a:r>
          </a:p>
        </p:txBody>
      </p:sp>
    </p:spTree>
    <p:extLst>
      <p:ext uri="{BB962C8B-B14F-4D97-AF65-F5344CB8AC3E}">
        <p14:creationId xmlns:p14="http://schemas.microsoft.com/office/powerpoint/2010/main" val="76799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0F48E-3F26-48C1-B6EF-A242C387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личности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846AB4-1A24-4FEA-B650-726A112EF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Мужчины</a:t>
            </a:r>
            <a:r>
              <a:rPr lang="ru-RU" sz="3200" dirty="0"/>
              <a:t> – сильные смелые, решительные,  сдержанные на эмоции. </a:t>
            </a:r>
          </a:p>
          <a:p>
            <a:r>
              <a:rPr lang="ru-RU" sz="3200" dirty="0"/>
              <a:t>Допустима грубость, проявление агрессии, отсутствие эмпатии. </a:t>
            </a:r>
          </a:p>
          <a:p>
            <a:r>
              <a:rPr lang="ru-RU" sz="3200" b="1" dirty="0"/>
              <a:t>Женщины</a:t>
            </a:r>
            <a:r>
              <a:rPr lang="ru-RU" sz="3200" dirty="0"/>
              <a:t> – нежные, робкие, эмоциональные. </a:t>
            </a:r>
          </a:p>
          <a:p>
            <a:r>
              <a:rPr lang="ru-RU" sz="3200" dirty="0"/>
              <a:t>Допустима излишняя эмоциональность, пугливость, слабость </a:t>
            </a:r>
          </a:p>
        </p:txBody>
      </p:sp>
    </p:spTree>
    <p:extLst>
      <p:ext uri="{BB962C8B-B14F-4D97-AF65-F5344CB8AC3E}">
        <p14:creationId xmlns:p14="http://schemas.microsoft.com/office/powerpoint/2010/main" val="101464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Распространенные гендерные стереотипы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Женщина становится настоящей, когда рожает ребенка </a:t>
            </a:r>
          </a:p>
          <a:p>
            <a:r>
              <a:rPr lang="ru-RU" sz="2400" dirty="0"/>
              <a:t>Женщина отвечает за «погоду в доме» </a:t>
            </a:r>
          </a:p>
          <a:p>
            <a:r>
              <a:rPr lang="ru-RU" sz="2400" dirty="0"/>
              <a:t>Мужчины полигамны ,и женщинам нужно с этим смириться </a:t>
            </a:r>
          </a:p>
          <a:p>
            <a:r>
              <a:rPr lang="ru-RU" sz="2400" dirty="0"/>
              <a:t>Мужчины не плачут и не должны проявлять свои чувства </a:t>
            </a:r>
          </a:p>
          <a:p>
            <a:r>
              <a:rPr lang="ru-RU" sz="2400" dirty="0"/>
              <a:t>Мужчины чинят, женщины вышивают </a:t>
            </a:r>
          </a:p>
          <a:p>
            <a:r>
              <a:rPr lang="ru-RU" sz="2400" dirty="0"/>
              <a:t>У женщин от природы есть «ген чистоты» </a:t>
            </a:r>
          </a:p>
          <a:p>
            <a:r>
              <a:rPr lang="ru-RU" sz="2400" dirty="0"/>
              <a:t>Мужчина должен платить за женщину в кафе </a:t>
            </a:r>
          </a:p>
          <a:p>
            <a:pPr>
              <a:buNone/>
            </a:pPr>
            <a:r>
              <a:rPr lang="ru-RU" sz="2400" dirty="0"/>
              <a:t>Список можно продолжать…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62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Гендерные модели в современном российском обществе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/>
              <a:t>Традиционная: </a:t>
            </a:r>
          </a:p>
          <a:p>
            <a:pPr marL="0" indent="0">
              <a:buNone/>
            </a:pPr>
            <a:r>
              <a:rPr lang="ru-RU" sz="3200" dirty="0"/>
              <a:t>Мужчина добытчик и глава семьи, женщина – хранительница очага. Проблемы: </a:t>
            </a:r>
          </a:p>
          <a:p>
            <a:pPr marL="400050" lvl="1" indent="0">
              <a:buNone/>
            </a:pPr>
            <a:r>
              <a:rPr lang="ru-RU" sz="2800" dirty="0"/>
              <a:t>Более низкая зарплата у женщин</a:t>
            </a:r>
          </a:p>
          <a:p>
            <a:pPr marL="400050" lvl="1" indent="0">
              <a:buNone/>
            </a:pPr>
            <a:r>
              <a:rPr lang="ru-RU" sz="2800" dirty="0"/>
              <a:t>«Стеклянный потолок» в карьере</a:t>
            </a:r>
          </a:p>
          <a:p>
            <a:pPr marL="400050" lvl="1" indent="0">
              <a:buNone/>
            </a:pPr>
            <a:r>
              <a:rPr lang="ru-RU" sz="2800" dirty="0"/>
              <a:t>Высокий уровень семейного насилия</a:t>
            </a:r>
          </a:p>
          <a:p>
            <a:pPr marL="400050" lvl="1" indent="0">
              <a:buNone/>
            </a:pPr>
            <a:r>
              <a:rPr lang="ru-RU" sz="2800" dirty="0"/>
              <a:t>Низкий уровень представительства в органах власти</a:t>
            </a:r>
          </a:p>
          <a:p>
            <a:pPr marL="400050" lvl="1" indent="0">
              <a:buNone/>
            </a:pPr>
            <a:r>
              <a:rPr lang="ru-RU" sz="2800" dirty="0"/>
              <a:t>На бытовом уровне представления о неполноценности женщины («женщина за рулем – обезьяна с гранатой» 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89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2060848"/>
            <a:ext cx="8229600" cy="6048672"/>
          </a:xfrm>
        </p:spPr>
        <p:txBody>
          <a:bodyPr>
            <a:normAutofit/>
          </a:bodyPr>
          <a:lstStyle/>
          <a:p>
            <a:r>
              <a:rPr lang="ru-RU" sz="2800" dirty="0"/>
              <a:t>2 «Советская модель» основанная на идее равенства полов.</a:t>
            </a:r>
          </a:p>
          <a:p>
            <a:r>
              <a:rPr lang="ru-RU" sz="2800" dirty="0"/>
              <a:t> Проблемы:</a:t>
            </a:r>
          </a:p>
          <a:p>
            <a:r>
              <a:rPr lang="ru-RU" sz="2800" dirty="0"/>
              <a:t>Двойная нагрузка на женщину</a:t>
            </a:r>
          </a:p>
          <a:p>
            <a:r>
              <a:rPr lang="ru-RU" sz="2800" dirty="0"/>
              <a:t>Родители мало времени проводят с детьми</a:t>
            </a:r>
          </a:p>
          <a:p>
            <a:r>
              <a:rPr lang="ru-RU" sz="2800" dirty="0"/>
              <a:t>Падение авторитета мужчины в семье. (Основная деятельность мужчины ребенку не видна, в быту ведущую роль играет женщина)</a:t>
            </a:r>
          </a:p>
        </p:txBody>
      </p:sp>
      <p:pic>
        <p:nvPicPr>
          <p:cNvPr id="4" name="Рисунок 3" descr="235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44272" y="2492896"/>
            <a:ext cx="3384376" cy="36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1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«Бабья яма»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81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64152" y="742052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Пережила гибель супруга/развод/насилие. Растила дочь одна, совмещая мужскую и женскую роли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1544" y="2511480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Совмещает функции папы и мамы. Не имеет опыта партнерских отношений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2184" y="4437113"/>
            <a:ext cx="22322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Тесная связь с бабушкой, отсутствие воли, хрупкость </a:t>
            </a:r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6096000" y="2708920"/>
            <a:ext cx="288032" cy="216024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84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440" y="1988840"/>
            <a:ext cx="5760640" cy="5505475"/>
          </a:xfrm>
        </p:spPr>
        <p:txBody>
          <a:bodyPr/>
          <a:lstStyle/>
          <a:p>
            <a:r>
              <a:rPr lang="ru-RU" sz="2800" b="1" dirty="0"/>
              <a:t>Демократическая модель</a:t>
            </a:r>
          </a:p>
          <a:p>
            <a:r>
              <a:rPr lang="ru-RU" sz="2800" dirty="0"/>
              <a:t>Отсутствие жесткого распределения ролей </a:t>
            </a:r>
          </a:p>
          <a:p>
            <a:r>
              <a:rPr lang="ru-RU" sz="2800" dirty="0"/>
              <a:t>Оба супруга участвуют в бытовых делах и воспитании детей. </a:t>
            </a:r>
          </a:p>
          <a:p>
            <a:r>
              <a:rPr lang="ru-RU" sz="2800" dirty="0"/>
              <a:t>Распределение обязанностей зависит от потребностей в текущем моменте 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E5E7A5-9608-4F69-BD60-5B0CCCB8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2420888"/>
            <a:ext cx="4193676" cy="27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3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Эволюция гендерных представлений в современном мире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99" y="1984248"/>
            <a:ext cx="5256585" cy="403704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Границы гендерных ролей становятся менее жесткими</a:t>
            </a:r>
          </a:p>
          <a:p>
            <a:r>
              <a:rPr lang="ru-RU" sz="2800" dirty="0"/>
              <a:t>Массовый выход женщин в общественное пространство</a:t>
            </a:r>
          </a:p>
          <a:p>
            <a:r>
              <a:rPr lang="ru-RU" sz="2800" dirty="0"/>
              <a:t>Насыщение культуры женскими образами</a:t>
            </a:r>
          </a:p>
          <a:p>
            <a:r>
              <a:rPr lang="ru-RU" sz="2800" dirty="0"/>
              <a:t>Противоречия между стереотипными представлениями о гендерной роли и реалиями современной жизни</a:t>
            </a:r>
          </a:p>
        </p:txBody>
      </p:sp>
      <p:pic>
        <p:nvPicPr>
          <p:cNvPr id="4" name="Рисунок 3" descr="disney-princesses-wallpapers-26245-1878889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40016" y="2609424"/>
            <a:ext cx="3843520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8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Воспитание мальчиков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Мужчина – добытчик и защитник, его долг – обеспечить семью всем необходимым</a:t>
            </a:r>
          </a:p>
          <a:p>
            <a:r>
              <a:rPr lang="ru-RU" sz="3600" dirty="0"/>
              <a:t>Мужчина – физически сильный ,выносливый  </a:t>
            </a:r>
          </a:p>
          <a:p>
            <a:r>
              <a:rPr lang="ru-RU" sz="3600" dirty="0"/>
              <a:t>Мужчина не должен открыто выражать эмоции</a:t>
            </a:r>
          </a:p>
          <a:p>
            <a:r>
              <a:rPr lang="ru-RU" sz="3600" dirty="0"/>
              <a:t>Во всем  нужно стараться быть первым </a:t>
            </a:r>
          </a:p>
          <a:p>
            <a:r>
              <a:rPr lang="ru-RU" sz="2400" dirty="0"/>
              <a:t>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431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94257-54B0-4938-A00F-4D591A05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тенденции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9C120-8986-478C-B45F-4CAA33D3D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Наряду с физической силой важны другие качества – интеллект, умение анализировать ситуацию, ждать, терпеть. </a:t>
            </a:r>
          </a:p>
          <a:p>
            <a:r>
              <a:rPr lang="ru-RU" sz="2800" dirty="0"/>
              <a:t>Умение договориться, понимать эмоции людей приводит к успехам в деловой жизни</a:t>
            </a:r>
          </a:p>
          <a:p>
            <a:r>
              <a:rPr lang="ru-RU" sz="2800" dirty="0"/>
              <a:t>Интуиция помогает осваивать новый непредсказуемый мир </a:t>
            </a:r>
          </a:p>
          <a:p>
            <a:r>
              <a:rPr lang="ru-RU" sz="2800" dirty="0"/>
              <a:t>Отношения с женщинами строятся  на принципах партнерства </a:t>
            </a:r>
          </a:p>
          <a:p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690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Воспитание девочек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Традиционная модель женского поведения</a:t>
            </a:r>
          </a:p>
          <a:p>
            <a:r>
              <a:rPr lang="ru-RU" sz="2800" dirty="0"/>
              <a:t>Введение домашнего хозяйства, уход за детьми и престарелыми родственниками</a:t>
            </a:r>
          </a:p>
          <a:p>
            <a:r>
              <a:rPr lang="ru-RU" sz="2800" dirty="0"/>
              <a:t>Единственное предназначение женщины – рождение и воспитание детей. </a:t>
            </a:r>
          </a:p>
          <a:p>
            <a:r>
              <a:rPr lang="ru-RU" sz="2800" dirty="0"/>
              <a:t>Подчинение мужчине – главе семьи</a:t>
            </a:r>
          </a:p>
          <a:p>
            <a:r>
              <a:rPr lang="ru-RU" sz="2800" dirty="0"/>
              <a:t>Женские качества – терпение, нежность, готовность к послушанию, компромиссу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72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850106"/>
          </a:xfrm>
        </p:spPr>
        <p:txBody>
          <a:bodyPr/>
          <a:lstStyle/>
          <a:p>
            <a:r>
              <a:rPr lang="ru-RU" dirty="0"/>
              <a:t>Что такое гендер?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916832"/>
            <a:ext cx="11161240" cy="4557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/>
              <a:t>Гендер</a:t>
            </a:r>
            <a:r>
              <a:rPr lang="ru-RU" sz="2800" dirty="0"/>
              <a:t> – в переводе с английского  - пол, род</a:t>
            </a:r>
          </a:p>
          <a:p>
            <a:pPr marL="0" indent="0">
              <a:buNone/>
            </a:pPr>
            <a:r>
              <a:rPr lang="ru-RU" sz="2800" dirty="0"/>
              <a:t>В отличие от понятия «пол», которое отвечает за биологические функции человеческих особей, гендер — это «социальный пол»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Понятие о гендере включает в себя: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внешнего вида и одежды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Роли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Идеалы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Разделение труда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Сценарии поведения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Социальный контроль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63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тенденции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Активное участие в экономической и политической жизни</a:t>
            </a:r>
          </a:p>
          <a:p>
            <a:r>
              <a:rPr lang="ru-RU" sz="2800" dirty="0"/>
              <a:t>Количество социальных ролей увеличивается </a:t>
            </a:r>
          </a:p>
          <a:p>
            <a:r>
              <a:rPr lang="ru-RU" sz="2800" dirty="0"/>
              <a:t>Высокий уровень образования</a:t>
            </a:r>
          </a:p>
          <a:p>
            <a:r>
              <a:rPr lang="ru-RU" sz="2800" dirty="0"/>
              <a:t>Чувственность, культ тела в современной культуре </a:t>
            </a:r>
          </a:p>
          <a:p>
            <a:r>
              <a:rPr lang="ru-RU" sz="2800" dirty="0"/>
              <a:t>Обращенность на себя, уверенность в себе</a:t>
            </a:r>
          </a:p>
          <a:p>
            <a:r>
              <a:rPr lang="ru-RU" sz="2800" dirty="0"/>
              <a:t>Стремление к совершенству, уходу за собой, развитие индустрии красоты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16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1EC49-9715-48C7-9DBD-4F4447EB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Нарушения гендерной идентичности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A9DAB-370B-4A1D-BBE1-8AC8EDEDD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1. «Я  плохой, неуспешный. Не соответствую эталонам своего пола»</a:t>
            </a:r>
          </a:p>
          <a:p>
            <a:r>
              <a:rPr lang="ru-RU" sz="3200" dirty="0"/>
              <a:t>2. « Я не хочу быть представителем своего пола»  </a:t>
            </a:r>
          </a:p>
          <a:p>
            <a:r>
              <a:rPr lang="ru-RU" sz="3200" dirty="0"/>
              <a:t>3.  </a:t>
            </a:r>
            <a:r>
              <a:rPr lang="ru-RU" sz="3200" dirty="0" err="1"/>
              <a:t>Гиперсексуальноть</a:t>
            </a:r>
            <a:r>
              <a:rPr lang="ru-RU" sz="3200" dirty="0"/>
              <a:t>, ранняя сексуальность </a:t>
            </a:r>
          </a:p>
          <a:p>
            <a:r>
              <a:rPr lang="ru-RU" sz="3200" dirty="0"/>
              <a:t>4. </a:t>
            </a:r>
            <a:r>
              <a:rPr lang="ru-RU" sz="3200" dirty="0" err="1"/>
              <a:t>Гипосексуальность</a:t>
            </a:r>
            <a:r>
              <a:rPr lang="ru-RU" sz="3200" dirty="0"/>
              <a:t>.  Добровольный уход в другие виды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048605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E42F0-6CDF-4EC2-808B-79D9FAD3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Истоки нарушения гендерной идентичности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2B9251-1A16-45A1-8BB4-300B86688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/>
              <a:t>Родитель своего пола  не является примером успешной реализации в жизни</a:t>
            </a:r>
          </a:p>
          <a:p>
            <a:r>
              <a:rPr lang="ru-RU" sz="3600" dirty="0"/>
              <a:t>Нет близких отношений с родителем своего пола</a:t>
            </a:r>
          </a:p>
          <a:p>
            <a:r>
              <a:rPr lang="ru-RU" sz="3600" dirty="0"/>
              <a:t>Один из родителей не присутствует в жизни ребенка </a:t>
            </a:r>
          </a:p>
          <a:p>
            <a:r>
              <a:rPr lang="ru-RU" sz="3600" dirty="0"/>
              <a:t>Родитель/родители  дают понять, что ребенок на них не похож</a:t>
            </a:r>
          </a:p>
          <a:p>
            <a:r>
              <a:rPr lang="ru-RU" sz="2800" dirty="0"/>
              <a:t> 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1154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737E2-7AA3-464A-9409-7F11D464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Истоки нарушения гендерной идентичности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4BDC49-A6A3-45B3-8CD0-C61533C64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Трудно привыкнуть к новому телу   (телесная дисфория, гендерная дисфория) </a:t>
            </a:r>
          </a:p>
          <a:p>
            <a:pPr marL="0" indent="0">
              <a:buNone/>
            </a:pPr>
            <a:r>
              <a:rPr lang="ru-RU" sz="2800" dirty="0"/>
              <a:t>Повышенная эмоциональность и пониженная критичность мышления </a:t>
            </a:r>
          </a:p>
          <a:p>
            <a:pPr marL="0" indent="0">
              <a:buNone/>
            </a:pPr>
            <a:r>
              <a:rPr lang="ru-RU" sz="2800" dirty="0"/>
              <a:t>Отсутствие общих коммуникативных навыков мешает развивать и удерживать отношения </a:t>
            </a:r>
          </a:p>
          <a:p>
            <a:pPr marL="0" indent="0">
              <a:buNone/>
            </a:pPr>
            <a:r>
              <a:rPr lang="ru-RU" sz="2800" dirty="0"/>
              <a:t>Отсутствие примеров здоровых отношений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19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8E1CB-8B1D-4B2A-976E-50CBF3C4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важно для детей и подростков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6593F-F073-4847-BDCB-0150B9D37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1. Получить как можно больше примеров успешного проявления мужского и женского начала в социальной жизни </a:t>
            </a:r>
          </a:p>
          <a:p>
            <a:r>
              <a:rPr lang="ru-RU" sz="3600" dirty="0"/>
              <a:t>2. Увидеть разные примеры проявления мужского и женского 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478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/>
          </a:bodyPr>
          <a:lstStyle/>
          <a:p>
            <a:r>
              <a:rPr lang="ru-RU" dirty="0"/>
              <a:t>Новый подход к гендеру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/>
              <a:t>Что это дает: </a:t>
            </a:r>
          </a:p>
          <a:p>
            <a:r>
              <a:rPr lang="ru-RU" sz="2800" dirty="0"/>
              <a:t>Понимание того, что мужчины и женщины бывают разными, нет «идеальных» </a:t>
            </a:r>
          </a:p>
          <a:p>
            <a:r>
              <a:rPr lang="ru-RU" sz="2800" dirty="0"/>
              <a:t>Представление о собственной индивидуальности без выхода за рамки гендера</a:t>
            </a:r>
          </a:p>
          <a:p>
            <a:r>
              <a:rPr lang="ru-RU" sz="2800" dirty="0"/>
              <a:t>Принятие себя и своих сильных качеств </a:t>
            </a:r>
          </a:p>
          <a:p>
            <a:endParaRPr lang="ru-RU" dirty="0"/>
          </a:p>
          <a:p>
            <a:pPr>
              <a:buNone/>
            </a:pPr>
            <a:r>
              <a:rPr lang="ru-RU" dirty="0">
                <a:hlinkClick r:id="rId2"/>
              </a:rPr>
              <a:t>Пирсон К., Марк М. — «Герой и бунтарь. Создание бренда с помощью архетипов»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350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69B3-3B3D-4F5C-9172-7C954AF0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Кинотренинг «Мужское и женское»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1F7FF-A9B6-4219-8C5F-8EF7D5DB9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/>
              <a:t>Женские образы</a:t>
            </a:r>
            <a:endParaRPr lang="ru-RU" sz="2400" dirty="0"/>
          </a:p>
          <a:p>
            <a:r>
              <a:rPr lang="ru-RU" sz="2400" dirty="0"/>
              <a:t>Малефисента </a:t>
            </a:r>
            <a:r>
              <a:rPr lang="ru-RU" sz="2400" u="sng" dirty="0">
                <a:hlinkClick r:id="rId2"/>
              </a:rPr>
              <a:t>https://www.youtube.com/watch?v=phw1a4OpeV0</a:t>
            </a:r>
            <a:endParaRPr lang="ru-RU" sz="2400" dirty="0"/>
          </a:p>
          <a:p>
            <a:r>
              <a:rPr lang="ru-RU" sz="2400" dirty="0"/>
              <a:t>Золушка </a:t>
            </a:r>
            <a:r>
              <a:rPr lang="ru-RU" sz="2400" u="sng" dirty="0">
                <a:hlinkClick r:id="rId3"/>
              </a:rPr>
              <a:t>https://www.youtube.com/watch?v=TMRJKwzk_pk</a:t>
            </a:r>
            <a:endParaRPr lang="ru-RU" sz="2400" dirty="0"/>
          </a:p>
          <a:p>
            <a:r>
              <a:rPr lang="ru-RU" sz="2400" dirty="0"/>
              <a:t>Мулан </a:t>
            </a:r>
            <a:r>
              <a:rPr lang="ru-RU" sz="2400" u="sng" dirty="0">
                <a:hlinkClick r:id="rId4"/>
              </a:rPr>
              <a:t>https://www.youtube.com/watch?v=VE39nOMu2Jc</a:t>
            </a:r>
            <a:endParaRPr lang="ru-RU" sz="2400" dirty="0"/>
          </a:p>
          <a:p>
            <a:r>
              <a:rPr lang="ru-RU" sz="2400" dirty="0"/>
              <a:t>Женщина ученый сериал  Чернобыль </a:t>
            </a:r>
            <a:r>
              <a:rPr lang="ru-RU" sz="2400" u="sng" dirty="0">
                <a:hlinkClick r:id="rId5"/>
              </a:rPr>
              <a:t>https://www.youtube.com/watch?v=lX7PCgG4G10</a:t>
            </a:r>
            <a:endParaRPr lang="ru-RU" sz="2400" dirty="0"/>
          </a:p>
          <a:p>
            <a:r>
              <a:rPr lang="ru-RU" sz="2400" dirty="0"/>
              <a:t>Танцовщица  фильм Грязные танцы  </a:t>
            </a:r>
            <a:r>
              <a:rPr lang="ru-RU" sz="2400" u="sng" dirty="0">
                <a:hlinkClick r:id="rId6"/>
              </a:rPr>
              <a:t>https://www.youtube.com/watch?v=MS7kdxvG2EI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630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8113F-C088-4D8D-B0D7-00689639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Кинотренинг «Мужское и женское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2B6A6-7AD9-44CA-80B7-F85EF0178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Гладиатор Фрагмент боя </a:t>
            </a:r>
            <a:r>
              <a:rPr lang="ru-RU" sz="2400" u="sng" dirty="0">
                <a:hlinkClick r:id="rId2"/>
              </a:rPr>
              <a:t>https://www.youtube.com/watch?v=b1JXsSVMABo</a:t>
            </a:r>
            <a:endParaRPr lang="ru-RU" sz="2400" dirty="0"/>
          </a:p>
          <a:p>
            <a:r>
              <a:rPr lang="ru-RU" sz="2400" dirty="0"/>
              <a:t>Руководитель  </a:t>
            </a:r>
            <a:r>
              <a:rPr lang="ru-RU" sz="2400" u="sng" dirty="0">
                <a:hlinkClick r:id="rId3"/>
              </a:rPr>
              <a:t>https://www.youtube.com/watch?v=gO2q0Tru5S8</a:t>
            </a:r>
            <a:endParaRPr lang="ru-RU" sz="2400" dirty="0"/>
          </a:p>
          <a:p>
            <a:r>
              <a:rPr lang="ru-RU" sz="2400" dirty="0"/>
              <a:t> С 2.49 </a:t>
            </a:r>
          </a:p>
          <a:p>
            <a:r>
              <a:rPr lang="ru-RU" sz="2400" dirty="0"/>
              <a:t>Джентльмены удачи (опекун защитник) </a:t>
            </a:r>
            <a:r>
              <a:rPr lang="ru-RU" sz="2400" u="sng" dirty="0">
                <a:hlinkClick r:id="rId4"/>
              </a:rPr>
              <a:t>https://www.youtube.com/watch?v=NCo3_za2J2A</a:t>
            </a:r>
            <a:endParaRPr lang="ru-RU" sz="2400" dirty="0"/>
          </a:p>
          <a:p>
            <a:r>
              <a:rPr lang="ru-RU" sz="2400" dirty="0"/>
              <a:t>Парадокс Монти Холла (ученый) </a:t>
            </a:r>
            <a:r>
              <a:rPr lang="ru-RU" sz="2400" u="sng" dirty="0">
                <a:hlinkClick r:id="rId5"/>
              </a:rPr>
              <a:t>https://www.youtube.com/watch?v=xgENddTR_5s</a:t>
            </a:r>
            <a:endParaRPr lang="ru-RU" sz="2400" dirty="0"/>
          </a:p>
          <a:p>
            <a:r>
              <a:rPr lang="ru-RU" sz="2400" dirty="0"/>
              <a:t>Волк с Уолл стрит (купец) </a:t>
            </a:r>
            <a:r>
              <a:rPr lang="ru-RU" sz="2400" u="sng" dirty="0">
                <a:hlinkClick r:id="rId6"/>
              </a:rPr>
              <a:t>https://www.youtube.com/watch?v=IcZWaQDi838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82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A9C88-4B30-4BA1-8BDF-7ACBC8F3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Умение создавать и поддерживать близкие отношения: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647BF6-E6CA-44FB-A86E-494EF136D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Принять непохожее </a:t>
            </a:r>
          </a:p>
          <a:p>
            <a:r>
              <a:rPr lang="ru-RU" sz="3600" dirty="0"/>
              <a:t>Уважать личные границы другого человека </a:t>
            </a:r>
          </a:p>
          <a:p>
            <a:r>
              <a:rPr lang="ru-RU" sz="3600" dirty="0"/>
              <a:t>Сохранять индивидуальность и удерживать близость.</a:t>
            </a:r>
          </a:p>
          <a:p>
            <a:r>
              <a:rPr lang="ru-RU" sz="3600" dirty="0"/>
              <a:t>Поддерживать отношения </a:t>
            </a:r>
          </a:p>
        </p:txBody>
      </p:sp>
    </p:spTree>
    <p:extLst>
      <p:ext uri="{BB962C8B-B14F-4D97-AF65-F5344CB8AC3E}">
        <p14:creationId xmlns:p14="http://schemas.microsoft.com/office/powerpoint/2010/main" val="789154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91544" y="2204864"/>
          <a:ext cx="7848870" cy="36997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4948">
                <a:tc>
                  <a:txBody>
                    <a:bodyPr/>
                    <a:lstStyle/>
                    <a:p>
                      <a:r>
                        <a:rPr lang="ru-RU" dirty="0"/>
                        <a:t>Стереотипы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Мужчины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Женщины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9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Выгоды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Потери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Выгоды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Потери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9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9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Дискуссия «Гендерные стереотипы»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гендерный подход в современной   педагогике?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3200" dirty="0"/>
              <a:t>Воспитание с учетом биологических характеристик биологического пола</a:t>
            </a:r>
          </a:p>
          <a:p>
            <a:r>
              <a:rPr lang="ru-RU" sz="3200" dirty="0"/>
              <a:t>Создание гармоничных представлений о мужчинах и женщинах</a:t>
            </a:r>
          </a:p>
          <a:p>
            <a:r>
              <a:rPr lang="ru-RU" sz="3200" dirty="0"/>
              <a:t> Учет индивидуальных особенностей каждого конкретного ребенка</a:t>
            </a:r>
          </a:p>
          <a:p>
            <a:r>
              <a:rPr lang="ru-RU" sz="3200" dirty="0"/>
              <a:t>Избегание гендерных стереотипов и обобщенных представлений о мальчиках и девочках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548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Новый взгляд на ценности семьи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3600" dirty="0"/>
              <a:t>Семья - система, и у нее больше возможностей, чем у каждого по отдельности.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Цель создания семьи – обеспечение счастья, благополучия и развития каждого ее участника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Вклад каждого – важен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Все вопросы решаются в мирном диалоге </a:t>
            </a:r>
            <a:r>
              <a:rPr lang="ru-RU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D8638-9E7F-4704-95B9-BBDFBEDC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Лучшие фильмы для тренингов с подростками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570AA-4243-4B0C-B3DC-F76336386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Вам и не снилось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Выше неба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Светлячок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Хороший мальчик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Голова Жестянка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688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Итоги гармоничного гендерного воспитания: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Осознание своего пола со всеми его возможностями и достоинствами</a:t>
            </a:r>
          </a:p>
          <a:p>
            <a:r>
              <a:rPr lang="ru-RU" sz="2800" dirty="0"/>
              <a:t>Усвоение широкого спектра гендерных ролей, свобода от стереотипов. </a:t>
            </a:r>
          </a:p>
          <a:p>
            <a:r>
              <a:rPr lang="ru-RU" sz="2800" dirty="0"/>
              <a:t>Формирование уважительного отношения к людям другого пола, представление об их ресурсах и возможностях</a:t>
            </a:r>
          </a:p>
          <a:p>
            <a:r>
              <a:rPr lang="ru-RU" sz="2800" dirty="0"/>
              <a:t>Усвоение системы ценностей, одинаковой для всех людей, вне зависимости от гендера.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79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Токмянина Мария Александровна </a:t>
            </a:r>
          </a:p>
          <a:p>
            <a:r>
              <a:rPr lang="ru-RU" sz="2800" dirty="0"/>
              <a:t>Телефон 8 982 610 74 48</a:t>
            </a:r>
          </a:p>
          <a:p>
            <a:r>
              <a:rPr lang="ru-RU" sz="2800" dirty="0"/>
              <a:t>Почта: </a:t>
            </a:r>
            <a:r>
              <a:rPr lang="en-US" sz="2800" dirty="0">
                <a:hlinkClick r:id="rId2"/>
              </a:rPr>
              <a:t>tokm-mariya@yandex.ru</a:t>
            </a:r>
            <a:endParaRPr lang="en-US" sz="2800" dirty="0"/>
          </a:p>
          <a:p>
            <a:r>
              <a:rPr lang="ru-RU" sz="2800" dirty="0"/>
              <a:t>Группа ВК </a:t>
            </a:r>
            <a:r>
              <a:rPr lang="en-US" sz="2800" dirty="0">
                <a:hlinkClick r:id="rId3"/>
              </a:rPr>
              <a:t>https://vk.com/club73547217</a:t>
            </a:r>
            <a:endParaRPr lang="ru-RU" sz="2800" dirty="0"/>
          </a:p>
          <a:p>
            <a:endParaRPr lang="ru-RU" sz="2800" dirty="0"/>
          </a:p>
          <a:p>
            <a:pPr algn="ctr"/>
            <a:endParaRPr lang="en-US" dirty="0"/>
          </a:p>
          <a:p>
            <a:pPr algn="ctr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17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гендерного подхода: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Сформировать у ребенка ощущение стабильности своего пола</a:t>
            </a:r>
          </a:p>
          <a:p>
            <a:r>
              <a:rPr lang="ru-RU" sz="3600" dirty="0"/>
              <a:t>Создать положительное эмоциональное отношение к своему полу</a:t>
            </a:r>
          </a:p>
          <a:p>
            <a:r>
              <a:rPr lang="ru-RU" sz="3600" dirty="0"/>
              <a:t>Закрепить представления о равенстве возможностей, вне зависимости от биологического пола</a:t>
            </a:r>
          </a:p>
        </p:txBody>
      </p:sp>
    </p:spTree>
    <p:extLst>
      <p:ext uri="{BB962C8B-B14F-4D97-AF65-F5344CB8AC3E}">
        <p14:creationId xmlns:p14="http://schemas.microsoft.com/office/powerpoint/2010/main" val="323852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Гендерная идентичность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Ощущение человеком своей принадлежности к определенному полу и выполнение правил поведения, принятых в данном обществе.</a:t>
            </a:r>
          </a:p>
          <a:p>
            <a:r>
              <a:rPr lang="ru-RU" sz="3200" dirty="0"/>
              <a:t>Представления о женственности/мужественности</a:t>
            </a:r>
          </a:p>
          <a:p>
            <a:r>
              <a:rPr lang="ru-RU" sz="3200" dirty="0"/>
              <a:t>Представление о моделях поведения </a:t>
            </a:r>
          </a:p>
          <a:p>
            <a:r>
              <a:rPr lang="ru-RU" sz="3200" dirty="0"/>
              <a:t>Представление об успешности себя самого как представителя определенного пола</a:t>
            </a:r>
          </a:p>
        </p:txBody>
      </p:sp>
    </p:spTree>
    <p:extLst>
      <p:ext uri="{BB962C8B-B14F-4D97-AF65-F5344CB8AC3E}">
        <p14:creationId xmlns:p14="http://schemas.microsoft.com/office/powerpoint/2010/main" val="395580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84B92-C9C8-47EB-9D1E-5B13D418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современного гендерного воспитания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D12FD2-AEC5-4636-9CF2-C669CA9D6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/>
              <a:t>Гендерные стереотипы, существующие в обществе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Мужской тип воспитания – со стремлением к борьбе, конкуренции,  и абсолютной победе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Воспитатели – в основном женщины, а в семье в основном воспитанием занимаются мамы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Бесполый характер воспитания, не учитывающий физиологические и психологические особенности каждого пола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«Размытость» гендерных моделей</a:t>
            </a:r>
          </a:p>
        </p:txBody>
      </p:sp>
    </p:spTree>
    <p:extLst>
      <p:ext uri="{BB962C8B-B14F-4D97-AF65-F5344CB8AC3E}">
        <p14:creationId xmlns:p14="http://schemas.microsoft.com/office/powerpoint/2010/main" val="372249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836712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Гендерные стереотипы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56" y="1916832"/>
            <a:ext cx="10081120" cy="3888432"/>
          </a:xfrm>
        </p:spPr>
        <p:txBody>
          <a:bodyPr>
            <a:normAutofit/>
          </a:bodyPr>
          <a:lstStyle/>
          <a:p>
            <a:r>
              <a:rPr lang="ru-RU" sz="2800" dirty="0"/>
              <a:t>Гендерный стереотип – это устойчивый упрощенный образ другого пола. </a:t>
            </a:r>
          </a:p>
          <a:p>
            <a:r>
              <a:rPr lang="ru-RU" sz="2800" dirty="0"/>
              <a:t>Стереотипы  устойчивы, изменяются крайне  медленно, способны передаваться от поколения к поколению и  между людьми одного поколения </a:t>
            </a:r>
          </a:p>
          <a:p>
            <a:endParaRPr lang="ru-RU" sz="2800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30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031B8-1691-4DD1-B51F-6B0B6937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Представление о социальных ролях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/>
              <a:t>Мужчина – добытчик, женщина – «Хранительница очага» </a:t>
            </a:r>
          </a:p>
          <a:p>
            <a:pPr marL="514350" indent="-514350">
              <a:buAutoNum type="arabicPeriod"/>
            </a:pPr>
            <a:r>
              <a:rPr lang="ru-RU" sz="2800" dirty="0"/>
              <a:t>Мужчина лидер, защитник, он принимает решения. Женщина -  заботится, создает уют и комфорт, лечит, учит, воспитывает.</a:t>
            </a:r>
          </a:p>
          <a:p>
            <a:pPr marL="514350" indent="-514350">
              <a:buAutoNum type="arabicPeriod"/>
            </a:pPr>
            <a:r>
              <a:rPr lang="ru-RU" sz="2800" dirty="0"/>
              <a:t>Для женщины главное – проявиться в роли жены и матери, для мужчины –  преуспеть в профессии.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65D91-0273-48DE-A234-05D3F56A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труда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Для мужчин – творческая, руководящая работа, созидание, развитие. </a:t>
            </a:r>
          </a:p>
          <a:p>
            <a:pPr marL="0" indent="0">
              <a:buNone/>
            </a:pPr>
            <a:r>
              <a:rPr lang="ru-RU" sz="3200" dirty="0"/>
              <a:t>Для женщин – сфера услуг,  труд носит исполнительный характер</a:t>
            </a:r>
            <a:r>
              <a:rPr lang="ru-RU" sz="2800" dirty="0"/>
              <a:t>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2429</TotalTime>
  <Words>1375</Words>
  <Application>Microsoft Office PowerPoint</Application>
  <PresentationFormat>Широкоэкранный</PresentationFormat>
  <Paragraphs>193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Calibri</vt:lpstr>
      <vt:lpstr>Calibri Light</vt:lpstr>
      <vt:lpstr>Ретро</vt:lpstr>
      <vt:lpstr>Гендерное воспитание школьников  в контексте современности.</vt:lpstr>
      <vt:lpstr>Что такое гендер?</vt:lpstr>
      <vt:lpstr>Что такое гендерный подход в современной   педагогике?</vt:lpstr>
      <vt:lpstr>Цели гендерного подхода:</vt:lpstr>
      <vt:lpstr>Гендерная идентичность</vt:lpstr>
      <vt:lpstr>Проблемы современного гендерного воспитания </vt:lpstr>
      <vt:lpstr>Гендерные стереотипы </vt:lpstr>
      <vt:lpstr>Представление о социальных ролях</vt:lpstr>
      <vt:lpstr>Содержание труда </vt:lpstr>
      <vt:lpstr>Свойства личности </vt:lpstr>
      <vt:lpstr>Распространенные гендерные стереотипы </vt:lpstr>
      <vt:lpstr>Гендерные модели в современном российском обществе </vt:lpstr>
      <vt:lpstr>Презентация PowerPoint</vt:lpstr>
      <vt:lpstr>«Бабья яма»</vt:lpstr>
      <vt:lpstr>Презентация PowerPoint</vt:lpstr>
      <vt:lpstr>Эволюция гендерных представлений в современном мире</vt:lpstr>
      <vt:lpstr>Воспитание мальчиков </vt:lpstr>
      <vt:lpstr>Современные тенденции </vt:lpstr>
      <vt:lpstr>Воспитание девочек</vt:lpstr>
      <vt:lpstr>Современные тенденции</vt:lpstr>
      <vt:lpstr>Нарушения гендерной идентичности </vt:lpstr>
      <vt:lpstr>Истоки нарушения гендерной идентичности</vt:lpstr>
      <vt:lpstr>Истоки нарушения гендерной идентичности </vt:lpstr>
      <vt:lpstr>Что важно для детей и подростков</vt:lpstr>
      <vt:lpstr>Новый подход к гендеру</vt:lpstr>
      <vt:lpstr>Кинотренинг «Мужское и женское» </vt:lpstr>
      <vt:lpstr>Кинотренинг «Мужское и женское</vt:lpstr>
      <vt:lpstr>Умение создавать и поддерживать близкие отношения: </vt:lpstr>
      <vt:lpstr>Дискуссия «Гендерные стереотипы»</vt:lpstr>
      <vt:lpstr>Новый взгляд на ценности семьи</vt:lpstr>
      <vt:lpstr>Лучшие фильмы для тренингов с подростками</vt:lpstr>
      <vt:lpstr>Итоги гармоничного гендерного воспитания: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tokm-mariya@yandex.ru</cp:lastModifiedBy>
  <cp:revision>86</cp:revision>
  <dcterms:created xsi:type="dcterms:W3CDTF">2019-01-27T04:17:11Z</dcterms:created>
  <dcterms:modified xsi:type="dcterms:W3CDTF">2024-03-27T14:01:48Z</dcterms:modified>
</cp:coreProperties>
</file>