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328" r:id="rId3"/>
    <p:sldId id="257" r:id="rId4"/>
    <p:sldId id="279" r:id="rId5"/>
    <p:sldId id="283" r:id="rId6"/>
    <p:sldId id="300" r:id="rId7"/>
    <p:sldId id="296" r:id="rId8"/>
    <p:sldId id="284" r:id="rId9"/>
    <p:sldId id="291" r:id="rId10"/>
    <p:sldId id="320" r:id="rId11"/>
    <p:sldId id="321" r:id="rId12"/>
    <p:sldId id="322" r:id="rId13"/>
    <p:sldId id="323" r:id="rId14"/>
    <p:sldId id="324" r:id="rId15"/>
    <p:sldId id="325" r:id="rId16"/>
    <p:sldId id="326" r:id="rId17"/>
    <p:sldId id="327" r:id="rId18"/>
    <p:sldId id="292" r:id="rId19"/>
    <p:sldId id="293" r:id="rId20"/>
    <p:sldId id="294" r:id="rId21"/>
    <p:sldId id="295" r:id="rId22"/>
    <p:sldId id="278" r:id="rId23"/>
    <p:sldId id="329" r:id="rId24"/>
    <p:sldId id="280" r:id="rId25"/>
    <p:sldId id="287" r:id="rId26"/>
    <p:sldId id="288" r:id="rId27"/>
    <p:sldId id="298" r:id="rId28"/>
    <p:sldId id="285" r:id="rId29"/>
    <p:sldId id="286" r:id="rId30"/>
    <p:sldId id="299" r:id="rId31"/>
    <p:sldId id="303"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868" y="4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58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643255-D4DB-49CB-9670-833D7F8DCB86}" type="datetimeFigureOut">
              <a:rPr lang="ru-RU" smtClean="0"/>
              <a:pPr/>
              <a:t>27.03.2024</a:t>
            </a:fld>
            <a:endParaRPr lang="ru-RU" dirty="0"/>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0D4C3F-34EF-41A7-8319-219225D4EB71}" type="slidenum">
              <a:rPr lang="ru-RU" smtClean="0"/>
              <a:pPr/>
              <a:t>‹#›</a:t>
            </a:fld>
            <a:endParaRPr lang="ru-RU" dirty="0"/>
          </a:p>
        </p:txBody>
      </p:sp>
    </p:spTree>
    <p:extLst>
      <p:ext uri="{BB962C8B-B14F-4D97-AF65-F5344CB8AC3E}">
        <p14:creationId xmlns:p14="http://schemas.microsoft.com/office/powerpoint/2010/main" val="213482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B0D4C3F-34EF-41A7-8319-219225D4EB71}" type="slidenum">
              <a:rPr lang="ru-RU" smtClean="0"/>
              <a:pPr/>
              <a:t>6</a:t>
            </a:fld>
            <a:endParaRPr lang="ru-RU" dirty="0"/>
          </a:p>
        </p:txBody>
      </p:sp>
    </p:spTree>
    <p:extLst>
      <p:ext uri="{BB962C8B-B14F-4D97-AF65-F5344CB8AC3E}">
        <p14:creationId xmlns:p14="http://schemas.microsoft.com/office/powerpoint/2010/main" val="275345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1089E94-532B-494D-AD7A-712B16D9F5AA}"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Заголовок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5019" y="4953000"/>
            <a:ext cx="12197020"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27.03.2024</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1481330"/>
            <a:ext cx="109728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25351" y="274641"/>
            <a:ext cx="236996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274641"/>
            <a:ext cx="84328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
        <p:nvSpPr>
          <p:cNvPr id="7" name="Нашивка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8" name="Нашивка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9728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27.03.2024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8969376" y="6407944"/>
            <a:ext cx="2560320" cy="365760"/>
          </a:xfrm>
        </p:spPr>
        <p:txBody>
          <a:bodyPr/>
          <a:lstStyle/>
          <a:p>
            <a:fld id="{B4C71EC6-210F-42DE-9C53-41977AD35B3D}" type="datetimeFigureOut">
              <a:rPr lang="ru-RU" smtClean="0"/>
              <a:pPr/>
              <a:t>27.03.2024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27.03.2024</a:t>
            </a:fld>
            <a:endParaRPr lang="ru-RU" dirty="0"/>
          </a:p>
        </p:txBody>
      </p:sp>
      <p:sp>
        <p:nvSpPr>
          <p:cNvPr id="6" name="Нижний колонтитул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dirty="0"/>
          </a:p>
        </p:txBody>
      </p:sp>
      <p:sp>
        <p:nvSpPr>
          <p:cNvPr id="2" name="Заголовок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Полилиния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Прямоугольный треугольник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Прямая соединительная линия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13" name="Нашивка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Полилиния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Прямоугольный треугольник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5" name="Прямая соединительная линия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27.03.2024</a:t>
            </a:fld>
            <a:endParaRPr lang="ru-RU" dirty="0"/>
          </a:p>
        </p:txBody>
      </p:sp>
      <p:sp>
        <p:nvSpPr>
          <p:cNvPr id="22" name="Нижний колонтитул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vk.com/tokmmariya" TargetMode="External"/><Relationship Id="rId2" Type="http://schemas.openxmlformats.org/officeDocument/2006/relationships/hyperlink" Target="mailto:tokm-mariya@yandex.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slitrenera.net/blogs/sbornik-uprazhnenij-dlja-treninga/uprazhnenie-dlja-treninga-solnechnye-apelsiny-kej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4400" dirty="0"/>
              <a:t>Конфликты в педагогической среде </a:t>
            </a:r>
            <a:br>
              <a:rPr lang="ru-RU" sz="4400" dirty="0"/>
            </a:br>
            <a:r>
              <a:rPr lang="ru-RU" sz="2800" i="1" dirty="0"/>
              <a:t>Причины, способы разрешения и стратегии поведения</a:t>
            </a:r>
            <a:endParaRPr lang="ru-RU" sz="4400" i="1" dirty="0"/>
          </a:p>
        </p:txBody>
      </p:sp>
      <p:sp>
        <p:nvSpPr>
          <p:cNvPr id="3" name="Подзаголовок 2"/>
          <p:cNvSpPr>
            <a:spLocks noGrp="1"/>
          </p:cNvSpPr>
          <p:nvPr>
            <p:ph type="subTitle" idx="1"/>
          </p:nvPr>
        </p:nvSpPr>
        <p:spPr/>
        <p:txBody>
          <a:bodyPr/>
          <a:lstStyle/>
          <a:p>
            <a:pPr algn="ctr"/>
            <a:r>
              <a:rPr lang="ru-RU" dirty="0"/>
              <a:t>Токмянина Мария Александровна</a:t>
            </a:r>
          </a:p>
        </p:txBody>
      </p:sp>
    </p:spTree>
    <p:extLst>
      <p:ext uri="{BB962C8B-B14F-4D97-AF65-F5344CB8AC3E}">
        <p14:creationId xmlns:p14="http://schemas.microsoft.com/office/powerpoint/2010/main" val="2122450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Причины  детских конфликтов </a:t>
            </a:r>
          </a:p>
        </p:txBody>
      </p:sp>
      <p:sp>
        <p:nvSpPr>
          <p:cNvPr id="3" name="Содержимое 2"/>
          <p:cNvSpPr>
            <a:spLocks noGrp="1"/>
          </p:cNvSpPr>
          <p:nvPr>
            <p:ph idx="1"/>
          </p:nvPr>
        </p:nvSpPr>
        <p:spPr/>
        <p:txBody>
          <a:bodyPr/>
          <a:lstStyle/>
          <a:p>
            <a:pPr marL="514350" indent="-514350">
              <a:buAutoNum type="arabicPeriod"/>
            </a:pPr>
            <a:r>
              <a:rPr lang="ru-RU" dirty="0"/>
              <a:t>Нет готовых моделей поведения в конфликте </a:t>
            </a:r>
          </a:p>
          <a:p>
            <a:pPr marL="514350" indent="-514350">
              <a:buAutoNum type="arabicPeriod"/>
            </a:pPr>
            <a:r>
              <a:rPr lang="ru-RU" dirty="0"/>
              <a:t>Нет четкого понимания границ </a:t>
            </a:r>
          </a:p>
          <a:p>
            <a:pPr marL="514350" indent="-514350">
              <a:buAutoNum type="arabicPeriod"/>
            </a:pPr>
            <a:r>
              <a:rPr lang="ru-RU" dirty="0"/>
              <a:t> Слабый контроль эмоций </a:t>
            </a:r>
          </a:p>
          <a:p>
            <a:pPr marL="514350" indent="-514350">
              <a:buAutoNum type="arabicPeriod"/>
            </a:pPr>
            <a:r>
              <a:rPr lang="ru-RU" dirty="0"/>
              <a:t>Речь еще не развита, и трудно передать свои желания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ᐈ Девушка закрыла лицо руками фото, фотографии девушка закрыла лицо |  скачать на Depositphotos®"/>
          <p:cNvPicPr>
            <a:picLocks noChangeAspect="1" noChangeArrowheads="1"/>
          </p:cNvPicPr>
          <p:nvPr/>
        </p:nvPicPr>
        <p:blipFill>
          <a:blip r:embed="rId2" cstate="print"/>
          <a:srcRect/>
          <a:stretch>
            <a:fillRect/>
          </a:stretch>
        </p:blipFill>
        <p:spPr bwMode="auto">
          <a:xfrm>
            <a:off x="7680176" y="377280"/>
            <a:ext cx="4320480" cy="6480720"/>
          </a:xfrm>
          <a:prstGeom prst="rect">
            <a:avLst/>
          </a:prstGeom>
          <a:noFill/>
        </p:spPr>
      </p:pic>
      <p:sp>
        <p:nvSpPr>
          <p:cNvPr id="2" name="Заголовок 1"/>
          <p:cNvSpPr>
            <a:spLocks noGrp="1"/>
          </p:cNvSpPr>
          <p:nvPr>
            <p:ph type="title"/>
          </p:nvPr>
        </p:nvSpPr>
        <p:spPr/>
        <p:txBody>
          <a:bodyPr/>
          <a:lstStyle/>
          <a:p>
            <a:r>
              <a:rPr lang="ru-RU" dirty="0"/>
              <a:t>Роль педагога в конфликте </a:t>
            </a:r>
          </a:p>
        </p:txBody>
      </p:sp>
      <p:sp>
        <p:nvSpPr>
          <p:cNvPr id="3" name="Содержимое 2"/>
          <p:cNvSpPr>
            <a:spLocks noGrp="1"/>
          </p:cNvSpPr>
          <p:nvPr>
            <p:ph idx="1"/>
          </p:nvPr>
        </p:nvSpPr>
        <p:spPr>
          <a:xfrm>
            <a:off x="1055440" y="1470818"/>
            <a:ext cx="4800600" cy="4602164"/>
          </a:xfrm>
        </p:spPr>
        <p:txBody>
          <a:bodyPr>
            <a:normAutofit fontScale="92500"/>
          </a:bodyPr>
          <a:lstStyle/>
          <a:p>
            <a:pPr marL="514350" indent="-514350">
              <a:buNone/>
            </a:pPr>
            <a:r>
              <a:rPr lang="ru-RU" sz="3200" b="1" dirty="0"/>
              <a:t>Ошибочные стратегии</a:t>
            </a:r>
          </a:p>
          <a:p>
            <a:pPr marL="514350" indent="-514350">
              <a:buAutoNum type="arabicPeriod"/>
            </a:pPr>
            <a:r>
              <a:rPr lang="ru-RU" sz="3200" dirty="0"/>
              <a:t>«Ничего не вижу, ничего не слышу, ничего не говорю»</a:t>
            </a:r>
          </a:p>
          <a:p>
            <a:pPr marL="914400" lvl="1" indent="-514350"/>
            <a:r>
              <a:rPr lang="ru-RU" sz="2800" dirty="0"/>
              <a:t>Стратегия избегания конфликтов </a:t>
            </a:r>
          </a:p>
          <a:p>
            <a:pPr marL="914400" lvl="1" indent="-514350"/>
            <a:r>
              <a:rPr lang="ru-RU" sz="2800" dirty="0"/>
              <a:t>Нет навыка распознавания эмоций</a:t>
            </a:r>
          </a:p>
          <a:p>
            <a:pPr marL="914400" lvl="1" indent="-514350">
              <a:buNone/>
            </a:pPr>
            <a:r>
              <a:rPr lang="ru-RU" sz="28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1013618"/>
            <a:ext cx="5181600" cy="5287964"/>
          </a:xfrm>
        </p:spPr>
        <p:txBody>
          <a:bodyPr/>
          <a:lstStyle/>
          <a:p>
            <a:pPr>
              <a:buNone/>
            </a:pPr>
            <a:r>
              <a:rPr lang="ru-RU" dirty="0"/>
              <a:t>2. </a:t>
            </a:r>
            <a:r>
              <a:rPr lang="ru-RU" sz="3600" dirty="0"/>
              <a:t>Все дети дерутся – это нормально</a:t>
            </a:r>
          </a:p>
          <a:p>
            <a:pPr lvl="1"/>
            <a:r>
              <a:rPr lang="ru-RU" sz="3200" dirty="0"/>
              <a:t>Личная история </a:t>
            </a:r>
          </a:p>
          <a:p>
            <a:pPr lvl="1"/>
            <a:r>
              <a:rPr lang="ru-RU" sz="3200" dirty="0"/>
              <a:t>Нет ресурса на разрешение конфликта  </a:t>
            </a:r>
          </a:p>
          <a:p>
            <a:pPr>
              <a:buNone/>
            </a:pPr>
            <a:endParaRPr lang="ru-RU" dirty="0"/>
          </a:p>
        </p:txBody>
      </p:sp>
      <p:pic>
        <p:nvPicPr>
          <p:cNvPr id="6146" name="Picture 2" descr="Гиперактивные дети. Им теперь разрешить все, как больным? | Православие и  мир"/>
          <p:cNvPicPr>
            <a:picLocks noChangeAspect="1" noChangeArrowheads="1"/>
          </p:cNvPicPr>
          <p:nvPr/>
        </p:nvPicPr>
        <p:blipFill>
          <a:blip r:embed="rId2" cstate="print"/>
          <a:srcRect/>
          <a:stretch>
            <a:fillRect/>
          </a:stretch>
        </p:blipFill>
        <p:spPr bwMode="auto">
          <a:xfrm>
            <a:off x="4643569" y="3140968"/>
            <a:ext cx="7548431" cy="3726160"/>
          </a:xfrm>
          <a:prstGeom prst="rect">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99456" y="838201"/>
            <a:ext cx="5429944" cy="5471119"/>
          </a:xfrm>
        </p:spPr>
        <p:txBody>
          <a:bodyPr>
            <a:normAutofit fontScale="92500" lnSpcReduction="10000"/>
          </a:bodyPr>
          <a:lstStyle/>
          <a:p>
            <a:pPr>
              <a:buNone/>
            </a:pPr>
            <a:r>
              <a:rPr lang="ru-RU" dirty="0"/>
              <a:t>3. </a:t>
            </a:r>
            <a:r>
              <a:rPr lang="ru-RU" sz="3900" dirty="0"/>
              <a:t>Слово педагога – закон, конфликты под запретом </a:t>
            </a:r>
          </a:p>
          <a:p>
            <a:pPr lvl="1"/>
            <a:r>
              <a:rPr lang="ru-RU" sz="3500" dirty="0"/>
              <a:t>Авторитарная позиция управления </a:t>
            </a:r>
          </a:p>
          <a:p>
            <a:pPr lvl="1"/>
            <a:r>
              <a:rPr lang="ru-RU" sz="3500" dirty="0"/>
              <a:t>Отсутствие навыка управления конфликтами </a:t>
            </a:r>
          </a:p>
          <a:p>
            <a:pPr lvl="1">
              <a:buNone/>
            </a:pPr>
            <a:endParaRPr lang="ru-RU" dirty="0"/>
          </a:p>
          <a:p>
            <a:pPr>
              <a:buNone/>
            </a:pPr>
            <a:endParaRPr lang="ru-RU" dirty="0"/>
          </a:p>
          <a:p>
            <a:pPr>
              <a:buNone/>
            </a:pPr>
            <a:r>
              <a:rPr lang="ru-RU" dirty="0"/>
              <a:t> </a:t>
            </a:r>
          </a:p>
        </p:txBody>
      </p:sp>
      <p:pic>
        <p:nvPicPr>
          <p:cNvPr id="22530" name="Picture 2" descr="Учительница побила второклассника в Подольске – Москва 24, 22.09.2017"/>
          <p:cNvPicPr>
            <a:picLocks noChangeAspect="1" noChangeArrowheads="1"/>
          </p:cNvPicPr>
          <p:nvPr/>
        </p:nvPicPr>
        <p:blipFill>
          <a:blip r:embed="rId2" cstate="print"/>
          <a:srcRect l="32889" r="20889"/>
          <a:stretch>
            <a:fillRect/>
          </a:stretch>
        </p:blipFill>
        <p:spPr bwMode="auto">
          <a:xfrm>
            <a:off x="8328249" y="783737"/>
            <a:ext cx="3863752" cy="607426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Правильное отношение к конфликту: </a:t>
            </a:r>
          </a:p>
        </p:txBody>
      </p:sp>
      <p:sp>
        <p:nvSpPr>
          <p:cNvPr id="3" name="Содержимое 2"/>
          <p:cNvSpPr>
            <a:spLocks noGrp="1"/>
          </p:cNvSpPr>
          <p:nvPr>
            <p:ph idx="1"/>
          </p:nvPr>
        </p:nvSpPr>
        <p:spPr/>
        <p:txBody>
          <a:bodyPr/>
          <a:lstStyle/>
          <a:p>
            <a:r>
              <a:rPr lang="ru-RU" dirty="0"/>
              <a:t>Все противоречия должны быть обнаружены и разрешены </a:t>
            </a:r>
          </a:p>
          <a:p>
            <a:r>
              <a:rPr lang="ru-RU" dirty="0"/>
              <a:t>Позиция «над» конфликтом </a:t>
            </a:r>
          </a:p>
          <a:p>
            <a:r>
              <a:rPr lang="ru-RU" dirty="0"/>
              <a:t>Важно не только разрешить конфликт, но и дать детям готовые схемы поведения </a:t>
            </a:r>
          </a:p>
          <a:p>
            <a:r>
              <a:rPr lang="ru-RU" dirty="0"/>
              <a:t>Можно предотвращать конфликты, если вовремя замечать очаги напряжения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Неконфликтный коллектив </a:t>
            </a:r>
          </a:p>
        </p:txBody>
      </p:sp>
      <p:sp>
        <p:nvSpPr>
          <p:cNvPr id="3" name="Содержимое 2"/>
          <p:cNvSpPr>
            <a:spLocks noGrp="1"/>
          </p:cNvSpPr>
          <p:nvPr>
            <p:ph idx="1"/>
          </p:nvPr>
        </p:nvSpPr>
        <p:spPr/>
        <p:txBody>
          <a:bodyPr/>
          <a:lstStyle/>
          <a:p>
            <a:pPr marL="514350" indent="-514350">
              <a:buAutoNum type="arabicPeriod"/>
            </a:pPr>
            <a:r>
              <a:rPr lang="ru-RU" sz="3200" dirty="0"/>
              <a:t>Дети знают правила, эти правила одинаково действуют на всех в любых обстоятельствах</a:t>
            </a:r>
          </a:p>
          <a:p>
            <a:pPr marL="914400" lvl="1" indent="-514350"/>
            <a:r>
              <a:rPr lang="ru-RU" sz="2800" dirty="0"/>
              <a:t>Запрет на применение силы</a:t>
            </a:r>
          </a:p>
          <a:p>
            <a:pPr marL="914400" lvl="1" indent="-514350"/>
            <a:r>
              <a:rPr lang="ru-RU" sz="2800" dirty="0"/>
              <a:t>Запрет на оскорбления </a:t>
            </a:r>
          </a:p>
          <a:p>
            <a:pPr marL="914400" lvl="1" indent="-514350"/>
            <a:r>
              <a:rPr lang="ru-RU" sz="2800" dirty="0"/>
              <a:t>Правило круга: любая ситуация, нарушающая правила обсуждается всеми  немедленно или в ближайшее время </a:t>
            </a:r>
          </a:p>
          <a:p>
            <a:pPr marL="914400" lvl="1" indent="-514350"/>
            <a:r>
              <a:rPr lang="ru-RU" sz="2800" dirty="0"/>
              <a:t>Правило «здесь и сейчас» </a:t>
            </a:r>
          </a:p>
          <a:p>
            <a:pPr marL="514350" indent="-514350">
              <a:buAutoNum type="arabicPeriod"/>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81200" y="304801"/>
            <a:ext cx="8229600" cy="5821364"/>
          </a:xfrm>
        </p:spPr>
        <p:txBody>
          <a:bodyPr>
            <a:normAutofit lnSpcReduction="10000"/>
          </a:bodyPr>
          <a:lstStyle/>
          <a:p>
            <a:pPr marL="514350" indent="-514350">
              <a:buAutoNum type="arabicPeriod" startAt="2"/>
            </a:pPr>
            <a:r>
              <a:rPr lang="ru-RU" sz="3600" dirty="0"/>
              <a:t>Педагог и дети владеют технологиями разрешения конфликта:</a:t>
            </a:r>
          </a:p>
          <a:p>
            <a:pPr marL="914400" lvl="1" indent="-514350"/>
            <a:r>
              <a:rPr lang="ru-RU" sz="3200" dirty="0"/>
              <a:t>Есть готовые сценарии действия в конфликте </a:t>
            </a:r>
          </a:p>
          <a:p>
            <a:pPr marL="914400" lvl="1" indent="-514350"/>
            <a:r>
              <a:rPr lang="ru-RU" sz="3200" dirty="0"/>
              <a:t>Выучены поведенческие схемы </a:t>
            </a:r>
          </a:p>
          <a:p>
            <a:pPr marL="914400" lvl="1" indent="-514350"/>
            <a:r>
              <a:rPr lang="ru-RU" sz="3200" dirty="0"/>
              <a:t>Дети способны управлять эмоциями </a:t>
            </a:r>
          </a:p>
          <a:p>
            <a:pPr marL="914400" lvl="1" indent="-514350"/>
            <a:r>
              <a:rPr lang="ru-RU" sz="3200" dirty="0"/>
              <a:t>Дети могут использовать готовые словесные формулы  </a:t>
            </a:r>
          </a:p>
          <a:p>
            <a:pPr marL="514350" indent="-514350">
              <a:buAutoNum type="arabicPeriod" startAt="2"/>
            </a:pPr>
            <a:endParaRPr lang="ru-RU" dirty="0"/>
          </a:p>
          <a:p>
            <a:pPr marL="514350" indent="-514350">
              <a:buNone/>
            </a:pPr>
            <a:r>
              <a:rPr lang="ru-RU"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81200" y="685801"/>
            <a:ext cx="5638800" cy="5440364"/>
          </a:xfrm>
        </p:spPr>
        <p:txBody>
          <a:bodyPr/>
          <a:lstStyle/>
          <a:p>
            <a:pPr marL="514350" indent="-514350">
              <a:buFont typeface="+mj-lt"/>
              <a:buAutoNum type="arabicPeriod" startAt="3"/>
            </a:pPr>
            <a:r>
              <a:rPr lang="ru-RU" sz="3600" dirty="0"/>
              <a:t>Уважение к индивидуальности </a:t>
            </a:r>
          </a:p>
          <a:p>
            <a:pPr marL="514350" indent="-514350">
              <a:buAutoNum type="arabicPeriod" startAt="3"/>
            </a:pPr>
            <a:r>
              <a:rPr lang="ru-RU" sz="3600" dirty="0"/>
              <a:t>Педагог  является авторитетом в глазах детей, к нему обращаются для того, чтобы разрешить конфликт.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buNone/>
            </a:pPr>
            <a:r>
              <a:rPr lang="ru-RU" dirty="0"/>
              <a:t>Причины:</a:t>
            </a:r>
          </a:p>
          <a:p>
            <a:pPr lvl="1"/>
            <a:r>
              <a:rPr lang="ru-RU" sz="2800" dirty="0"/>
              <a:t>Отсутствие единства в требованиях учителей</a:t>
            </a:r>
          </a:p>
          <a:p>
            <a:pPr lvl="1"/>
            <a:r>
              <a:rPr lang="ru-RU" sz="2800" dirty="0"/>
              <a:t>Чрезмерное количество требований к ученику</a:t>
            </a:r>
          </a:p>
          <a:p>
            <a:pPr lvl="1"/>
            <a:r>
              <a:rPr lang="ru-RU" sz="2800" dirty="0"/>
              <a:t>Непостоянство требований учителя</a:t>
            </a:r>
          </a:p>
          <a:p>
            <a:pPr lvl="1"/>
            <a:r>
              <a:rPr lang="ru-RU" sz="2800" dirty="0"/>
              <a:t>Невыполнение требований самим учителем</a:t>
            </a:r>
          </a:p>
          <a:p>
            <a:pPr lvl="1"/>
            <a:r>
              <a:rPr lang="ru-RU" sz="2800" dirty="0"/>
              <a:t>Ученик считает себя недооцененным  </a:t>
            </a:r>
          </a:p>
          <a:p>
            <a:pPr lvl="1"/>
            <a:r>
              <a:rPr lang="ru-RU" sz="2800" dirty="0"/>
              <a:t>Учитель не может примириться с недостатками ученика</a:t>
            </a:r>
          </a:p>
          <a:p>
            <a:pPr lvl="1"/>
            <a:r>
              <a:rPr lang="ru-RU" sz="2800" dirty="0"/>
              <a:t>Личные качества учителя или ученика (раздражительность, беспомощность, грубость)</a:t>
            </a:r>
          </a:p>
        </p:txBody>
      </p:sp>
      <p:sp>
        <p:nvSpPr>
          <p:cNvPr id="3" name="Заголовок 2">
            <a:extLst>
              <a:ext uri="{FF2B5EF4-FFF2-40B4-BE49-F238E27FC236}">
                <a16:creationId xmlns:a16="http://schemas.microsoft.com/office/drawing/2014/main" id="{1F15C99E-8FDB-4EB0-A0EF-71CF0CD62DAD}"/>
              </a:ext>
            </a:extLst>
          </p:cNvPr>
          <p:cNvSpPr>
            <a:spLocks noGrp="1"/>
          </p:cNvSpPr>
          <p:nvPr>
            <p:ph type="title"/>
          </p:nvPr>
        </p:nvSpPr>
        <p:spPr/>
        <p:txBody>
          <a:bodyPr/>
          <a:lstStyle/>
          <a:p>
            <a:r>
              <a:rPr lang="ru-RU" dirty="0"/>
              <a:t>Конфликт Ученик – Педагог </a:t>
            </a:r>
          </a:p>
        </p:txBody>
      </p:sp>
    </p:spTree>
    <p:extLst>
      <p:ext uri="{BB962C8B-B14F-4D97-AF65-F5344CB8AC3E}">
        <p14:creationId xmlns:p14="http://schemas.microsoft.com/office/powerpoint/2010/main" val="110936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981200" y="332657"/>
            <a:ext cx="8229600" cy="5674635"/>
          </a:xfrm>
        </p:spPr>
        <p:txBody>
          <a:bodyPr>
            <a:normAutofit/>
          </a:bodyPr>
          <a:lstStyle/>
          <a:p>
            <a:r>
              <a:rPr lang="ru-RU" sz="3200" dirty="0"/>
              <a:t>Способы решения:</a:t>
            </a:r>
          </a:p>
          <a:p>
            <a:pPr lvl="1"/>
            <a:r>
              <a:rPr lang="ru-RU" sz="2800" dirty="0"/>
              <a:t>Снизить эмоциональный накал диалога. Ребенок способен «заражаться спокойствием педагога»</a:t>
            </a:r>
          </a:p>
          <a:p>
            <a:pPr lvl="1"/>
            <a:r>
              <a:rPr lang="ru-RU" sz="2800" dirty="0"/>
              <a:t>Справедливое отношение ко всем ученикам</a:t>
            </a:r>
          </a:p>
          <a:p>
            <a:pPr lvl="1"/>
            <a:r>
              <a:rPr lang="ru-RU" sz="2800" dirty="0"/>
              <a:t>Выслушать ребенка, принять во внимание его точку зрения</a:t>
            </a:r>
          </a:p>
          <a:p>
            <a:pPr lvl="1"/>
            <a:r>
              <a:rPr lang="ru-RU" sz="2800" dirty="0"/>
              <a:t>Высказать свою точку зрения на понятном для ребенка языке</a:t>
            </a:r>
          </a:p>
          <a:p>
            <a:pPr lvl="1"/>
            <a:r>
              <a:rPr lang="ru-RU" sz="2800" dirty="0"/>
              <a:t>Дать возможность получения недостающих ресурсов</a:t>
            </a:r>
          </a:p>
        </p:txBody>
      </p:sp>
    </p:spTree>
    <p:extLst>
      <p:ext uri="{BB962C8B-B14F-4D97-AF65-F5344CB8AC3E}">
        <p14:creationId xmlns:p14="http://schemas.microsoft.com/office/powerpoint/2010/main" val="4105351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24987098-3C25-4E9F-B564-A63A2C6D0F1A}"/>
              </a:ext>
            </a:extLst>
          </p:cNvPr>
          <p:cNvSpPr>
            <a:spLocks noGrp="1"/>
          </p:cNvSpPr>
          <p:nvPr>
            <p:ph idx="1"/>
          </p:nvPr>
        </p:nvSpPr>
        <p:spPr>
          <a:xfrm>
            <a:off x="609600" y="1844824"/>
            <a:ext cx="10972800" cy="4162468"/>
          </a:xfrm>
        </p:spPr>
        <p:txBody>
          <a:bodyPr>
            <a:normAutofit fontScale="92500"/>
          </a:bodyPr>
          <a:lstStyle/>
          <a:p>
            <a:r>
              <a:rPr lang="ru-RU" sz="3600" dirty="0"/>
              <a:t>Психологическая напряженность работы </a:t>
            </a:r>
          </a:p>
          <a:p>
            <a:r>
              <a:rPr lang="ru-RU" sz="3600" dirty="0"/>
              <a:t>Эмоциональность участников  всех процессов </a:t>
            </a:r>
          </a:p>
          <a:p>
            <a:r>
              <a:rPr lang="ru-RU" sz="3600" dirty="0"/>
              <a:t>Участники части конфликтов – дети, у которых не сформировались волевые качества</a:t>
            </a:r>
          </a:p>
          <a:p>
            <a:r>
              <a:rPr lang="ru-RU" sz="3600" dirty="0"/>
              <a:t>Преобладание отношений – родитель- ребенок на всех уровнях коммуникаций  </a:t>
            </a:r>
          </a:p>
          <a:p>
            <a:endParaRPr lang="ru-RU" dirty="0"/>
          </a:p>
        </p:txBody>
      </p:sp>
      <p:sp>
        <p:nvSpPr>
          <p:cNvPr id="3" name="Заголовок 2">
            <a:extLst>
              <a:ext uri="{FF2B5EF4-FFF2-40B4-BE49-F238E27FC236}">
                <a16:creationId xmlns:a16="http://schemas.microsoft.com/office/drawing/2014/main" id="{B78C8259-6939-4997-99A3-861C7B606BD2}"/>
              </a:ext>
            </a:extLst>
          </p:cNvPr>
          <p:cNvSpPr>
            <a:spLocks noGrp="1"/>
          </p:cNvSpPr>
          <p:nvPr>
            <p:ph type="title"/>
          </p:nvPr>
        </p:nvSpPr>
        <p:spPr/>
        <p:txBody>
          <a:bodyPr>
            <a:normAutofit fontScale="90000"/>
          </a:bodyPr>
          <a:lstStyle/>
          <a:p>
            <a:r>
              <a:rPr lang="ru-RU" dirty="0"/>
              <a:t>Особенности конфликтов в педагогической среде </a:t>
            </a:r>
          </a:p>
        </p:txBody>
      </p:sp>
    </p:spTree>
    <p:extLst>
      <p:ext uri="{BB962C8B-B14F-4D97-AF65-F5344CB8AC3E}">
        <p14:creationId xmlns:p14="http://schemas.microsoft.com/office/powerpoint/2010/main" val="249746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981200" y="260649"/>
            <a:ext cx="8229600" cy="5746643"/>
          </a:xfrm>
        </p:spPr>
        <p:txBody>
          <a:bodyPr/>
          <a:lstStyle/>
          <a:p>
            <a:pPr marL="624078" indent="-514350">
              <a:buFont typeface="+mj-lt"/>
              <a:buAutoNum type="arabicPeriod" startAt="3"/>
            </a:pPr>
            <a:r>
              <a:rPr lang="ru-RU" dirty="0"/>
              <a:t>Конфликт «Педагог – родители»</a:t>
            </a:r>
          </a:p>
          <a:p>
            <a:r>
              <a:rPr lang="ru-RU" dirty="0"/>
              <a:t>Причины</a:t>
            </a:r>
          </a:p>
          <a:p>
            <a:pPr lvl="1"/>
            <a:r>
              <a:rPr lang="ru-RU" dirty="0"/>
              <a:t>Разные представления сторон о средствах воспитания</a:t>
            </a:r>
          </a:p>
          <a:p>
            <a:pPr lvl="1"/>
            <a:r>
              <a:rPr lang="ru-RU" dirty="0"/>
              <a:t>Недовольство родителя методами обучения педагога</a:t>
            </a:r>
          </a:p>
          <a:p>
            <a:pPr lvl="1"/>
            <a:r>
              <a:rPr lang="ru-RU" dirty="0"/>
              <a:t>Личная неприязнь</a:t>
            </a:r>
          </a:p>
          <a:p>
            <a:pPr lvl="1"/>
            <a:r>
              <a:rPr lang="ru-RU" dirty="0"/>
              <a:t>Мнение родителя о необоснованном занижении оценок ребенку</a:t>
            </a:r>
          </a:p>
          <a:p>
            <a:r>
              <a:rPr lang="ru-RU" dirty="0"/>
              <a:t>Способы решения:</a:t>
            </a:r>
          </a:p>
          <a:p>
            <a:pPr lvl="1"/>
            <a:r>
              <a:rPr lang="ru-RU" dirty="0"/>
              <a:t>Открытый равноправный диалог</a:t>
            </a:r>
          </a:p>
          <a:p>
            <a:pPr lvl="1"/>
            <a:r>
              <a:rPr lang="ru-RU" dirty="0"/>
              <a:t>Проявление эмпатии: «я Вас понимаю»</a:t>
            </a:r>
          </a:p>
          <a:p>
            <a:pPr lvl="1"/>
            <a:r>
              <a:rPr lang="ru-RU" dirty="0"/>
              <a:t>Поиск общих целей</a:t>
            </a:r>
          </a:p>
          <a:p>
            <a:pPr lvl="1"/>
            <a:r>
              <a:rPr lang="ru-RU" dirty="0"/>
              <a:t>Поиск конструктивных решений</a:t>
            </a:r>
          </a:p>
          <a:p>
            <a:pPr lvl="1"/>
            <a:endParaRPr lang="ru-RU" dirty="0"/>
          </a:p>
          <a:p>
            <a:pPr lvl="1"/>
            <a:endParaRPr lang="ru-RU" dirty="0"/>
          </a:p>
        </p:txBody>
      </p:sp>
    </p:spTree>
    <p:extLst>
      <p:ext uri="{BB962C8B-B14F-4D97-AF65-F5344CB8AC3E}">
        <p14:creationId xmlns:p14="http://schemas.microsoft.com/office/powerpoint/2010/main" val="886305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624078" indent="-514350">
              <a:buFont typeface="+mj-lt"/>
              <a:buAutoNum type="arabicPeriod" startAt="4"/>
            </a:pPr>
            <a:r>
              <a:rPr lang="ru-RU" dirty="0"/>
              <a:t>Конфликт «Педагог-педагог»</a:t>
            </a:r>
          </a:p>
          <a:p>
            <a:r>
              <a:rPr lang="ru-RU" dirty="0"/>
              <a:t>Причины: </a:t>
            </a:r>
          </a:p>
          <a:p>
            <a:pPr lvl="1"/>
            <a:r>
              <a:rPr lang="ru-RU" dirty="0"/>
              <a:t>Обусловленные особенностями отношений (молодой специалист -  стажист, с категорией – без категории, младшие классы – старшие классы и. т. д.)</a:t>
            </a:r>
          </a:p>
          <a:p>
            <a:pPr lvl="1"/>
            <a:r>
              <a:rPr lang="ru-RU" dirty="0"/>
              <a:t>Необъективное разделение ресурсов (кабинеты, наполнение группы,  нагрузка, премии)</a:t>
            </a:r>
          </a:p>
          <a:p>
            <a:pPr lvl="1"/>
            <a:r>
              <a:rPr lang="ru-RU" dirty="0"/>
              <a:t>Косвенное сталкивание педагогов под видом соревнования</a:t>
            </a:r>
          </a:p>
          <a:p>
            <a:r>
              <a:rPr lang="ru-RU" dirty="0"/>
              <a:t>Способы решения: </a:t>
            </a:r>
          </a:p>
          <a:p>
            <a:pPr lvl="1"/>
            <a:r>
              <a:rPr lang="ru-RU" dirty="0"/>
              <a:t>Уход от личных взаимоотношений в сторону деловых.</a:t>
            </a:r>
          </a:p>
          <a:p>
            <a:pPr lvl="1"/>
            <a:r>
              <a:rPr lang="ru-RU" dirty="0"/>
              <a:t>В крайних случаях – воспользоваться услугами посредника  - медиатора. Главное условие: медиатор должен быть беспристрастным. ! </a:t>
            </a:r>
            <a:r>
              <a:rPr lang="ru-RU" dirty="0">
                <a:solidFill>
                  <a:srgbClr val="FF0000"/>
                </a:solidFill>
              </a:rPr>
              <a:t>Школьный психолог не может быть медиатором в производственных спорах по месту работы! </a:t>
            </a:r>
          </a:p>
          <a:p>
            <a:pPr marL="630936" lvl="2" indent="0">
              <a:buNone/>
            </a:pPr>
            <a:endParaRPr lang="ru-RU" dirty="0"/>
          </a:p>
          <a:p>
            <a:endParaRPr lang="ru-RU" dirty="0"/>
          </a:p>
        </p:txBody>
      </p:sp>
      <p:sp>
        <p:nvSpPr>
          <p:cNvPr id="3" name="Заголовок 2">
            <a:extLst>
              <a:ext uri="{FF2B5EF4-FFF2-40B4-BE49-F238E27FC236}">
                <a16:creationId xmlns:a16="http://schemas.microsoft.com/office/drawing/2014/main" id="{CBAEC949-7572-4E08-BAB3-78545D67D332}"/>
              </a:ext>
            </a:extLst>
          </p:cNvPr>
          <p:cNvSpPr>
            <a:spLocks noGrp="1"/>
          </p:cNvSpPr>
          <p:nvPr>
            <p:ph type="title"/>
          </p:nvPr>
        </p:nvSpPr>
        <p:spPr/>
        <p:txBody>
          <a:bodyPr/>
          <a:lstStyle/>
          <a:p>
            <a:r>
              <a:rPr lang="ru-RU" dirty="0"/>
              <a:t>Конфликт Педагог-Педагог</a:t>
            </a:r>
          </a:p>
        </p:txBody>
      </p:sp>
    </p:spTree>
    <p:extLst>
      <p:ext uri="{BB962C8B-B14F-4D97-AF65-F5344CB8AC3E}">
        <p14:creationId xmlns:p14="http://schemas.microsoft.com/office/powerpoint/2010/main" val="3951181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Типы трудных учителей </a:t>
            </a:r>
          </a:p>
        </p:txBody>
      </p:sp>
      <p:sp>
        <p:nvSpPr>
          <p:cNvPr id="3" name="Содержимое 2"/>
          <p:cNvSpPr>
            <a:spLocks noGrp="1"/>
          </p:cNvSpPr>
          <p:nvPr>
            <p:ph idx="1"/>
          </p:nvPr>
        </p:nvSpPr>
        <p:spPr/>
        <p:txBody>
          <a:bodyPr>
            <a:normAutofit/>
          </a:bodyPr>
          <a:lstStyle/>
          <a:p>
            <a:pPr marL="457200" indent="-457200">
              <a:buAutoNum type="arabicPeriod"/>
            </a:pPr>
            <a:r>
              <a:rPr lang="ru-RU" sz="3600" dirty="0"/>
              <a:t>Неконтактный</a:t>
            </a:r>
          </a:p>
          <a:p>
            <a:pPr marL="800100" lvl="1" indent="-457200">
              <a:buFont typeface="Wingdings" pitchFamily="2" charset="2"/>
              <a:buChar char="ü"/>
            </a:pPr>
            <a:r>
              <a:rPr lang="ru-RU" sz="3200" dirty="0"/>
              <a:t>Нетерпимость к замечаниям</a:t>
            </a:r>
          </a:p>
          <a:p>
            <a:pPr marL="800100" lvl="1" indent="-457200">
              <a:buFont typeface="Wingdings" pitchFamily="2" charset="2"/>
              <a:buChar char="ü"/>
            </a:pPr>
            <a:r>
              <a:rPr lang="ru-RU" sz="3200" dirty="0"/>
              <a:t>Завышенная самооценка </a:t>
            </a:r>
          </a:p>
          <a:p>
            <a:pPr marL="800100" lvl="1" indent="-457200">
              <a:buFont typeface="Wingdings" pitchFamily="2" charset="2"/>
              <a:buChar char="ü"/>
            </a:pPr>
            <a:r>
              <a:rPr lang="ru-RU" sz="3200" dirty="0"/>
              <a:t>Ранимое самолюбие </a:t>
            </a:r>
          </a:p>
          <a:p>
            <a:pPr marL="800100" lvl="1" indent="-457200">
              <a:buFont typeface="Wingdings" pitchFamily="2" charset="2"/>
              <a:buChar char="ü"/>
            </a:pPr>
            <a:r>
              <a:rPr lang="ru-RU" sz="3200" dirty="0"/>
              <a:t>Недоверие, неприязнь </a:t>
            </a:r>
          </a:p>
          <a:p>
            <a:pPr marL="800100" lvl="1" indent="-457200">
              <a:buFont typeface="Wingdings" pitchFamily="2" charset="2"/>
              <a:buChar char="ü"/>
            </a:pPr>
            <a:r>
              <a:rPr lang="ru-RU" sz="3200" dirty="0"/>
              <a:t>Может принять помощь в трудной ситуации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sz="3200" dirty="0"/>
              <a:t>2. </a:t>
            </a:r>
            <a:r>
              <a:rPr lang="ru-RU" sz="4400" dirty="0"/>
              <a:t>«Бунтарь". </a:t>
            </a:r>
          </a:p>
          <a:p>
            <a:pPr lvl="1">
              <a:buFont typeface="Wingdings" pitchFamily="2" charset="2"/>
              <a:buChar char="ü"/>
            </a:pPr>
            <a:r>
              <a:rPr lang="ru-RU" sz="4000" dirty="0"/>
              <a:t>Постоянная критика руководства </a:t>
            </a:r>
          </a:p>
          <a:p>
            <a:pPr lvl="1">
              <a:buFont typeface="Wingdings" pitchFamily="2" charset="2"/>
              <a:buChar char="ü"/>
            </a:pPr>
            <a:r>
              <a:rPr lang="ru-RU" sz="4000" dirty="0"/>
              <a:t>Неудовлетворенность своим положением </a:t>
            </a:r>
          </a:p>
          <a:p>
            <a:pPr lvl="1">
              <a:buFont typeface="Wingdings" pitchFamily="2" charset="2"/>
              <a:buChar char="ü"/>
            </a:pPr>
            <a:r>
              <a:rPr lang="ru-RU" sz="4000" dirty="0"/>
              <a:t>Постоянные попытки «Свергнуть власть»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457200" indent="-457200">
              <a:buAutoNum type="arabicPeriod" startAt="3"/>
            </a:pPr>
            <a:r>
              <a:rPr lang="ru-RU" sz="4000" dirty="0"/>
              <a:t>Разгильдяй </a:t>
            </a:r>
          </a:p>
          <a:p>
            <a:pPr marL="800100" lvl="1" indent="-457200">
              <a:buFont typeface="Wingdings" pitchFamily="2" charset="2"/>
              <a:buChar char="ü"/>
            </a:pPr>
            <a:r>
              <a:rPr lang="ru-RU" sz="3600" dirty="0"/>
              <a:t>Недобросовестность в работе </a:t>
            </a:r>
          </a:p>
          <a:p>
            <a:pPr marL="800100" lvl="1" indent="-457200">
              <a:buFont typeface="Wingdings" pitchFamily="2" charset="2"/>
              <a:buChar char="ü"/>
            </a:pPr>
            <a:r>
              <a:rPr lang="ru-RU" sz="3600" dirty="0"/>
              <a:t>Опоздания </a:t>
            </a:r>
          </a:p>
          <a:p>
            <a:pPr marL="800100" lvl="1" indent="-457200">
              <a:buFont typeface="Wingdings" pitchFamily="2" charset="2"/>
              <a:buChar char="ü"/>
            </a:pPr>
            <a:r>
              <a:rPr lang="ru-RU" sz="3600" dirty="0"/>
              <a:t>Срыв договоренностей </a:t>
            </a:r>
          </a:p>
          <a:p>
            <a:pPr marL="800100" lvl="1" indent="-457200">
              <a:buFont typeface="Wingdings" pitchFamily="2" charset="2"/>
              <a:buChar char="ü"/>
            </a:pPr>
            <a:r>
              <a:rPr lang="ru-RU" sz="3600" dirty="0"/>
              <a:t>Как правило, «славный малый»  и поэтому его терпят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Решение принимать в спокойном состоянии. Воспользоваться специальными приемами для восстановления спокойствия</a:t>
            </a:r>
          </a:p>
          <a:p>
            <a:r>
              <a:rPr lang="ru-RU" dirty="0"/>
              <a:t>Анализ конфликта по плану:</a:t>
            </a:r>
          </a:p>
          <a:p>
            <a:pPr lvl="1"/>
            <a:r>
              <a:rPr lang="ru-RU" dirty="0"/>
              <a:t>Описание</a:t>
            </a:r>
          </a:p>
          <a:p>
            <a:pPr lvl="1"/>
            <a:r>
              <a:rPr lang="ru-RU" dirty="0"/>
              <a:t>Участники</a:t>
            </a:r>
          </a:p>
          <a:p>
            <a:pPr lvl="1"/>
            <a:r>
              <a:rPr lang="ru-RU" dirty="0"/>
              <a:t>Баланс сил</a:t>
            </a:r>
          </a:p>
          <a:p>
            <a:pPr lvl="1"/>
            <a:r>
              <a:rPr lang="ru-RU" dirty="0"/>
              <a:t>Зона конфликта</a:t>
            </a:r>
          </a:p>
          <a:p>
            <a:pPr lvl="1"/>
            <a:r>
              <a:rPr lang="ru-RU" dirty="0"/>
              <a:t>Стратегии поведения</a:t>
            </a:r>
          </a:p>
          <a:p>
            <a:pPr lvl="1"/>
            <a:r>
              <a:rPr lang="ru-RU" dirty="0"/>
              <a:t>Результат</a:t>
            </a:r>
          </a:p>
        </p:txBody>
      </p:sp>
      <p:sp>
        <p:nvSpPr>
          <p:cNvPr id="3" name="Заголовок 2"/>
          <p:cNvSpPr>
            <a:spLocks noGrp="1"/>
          </p:cNvSpPr>
          <p:nvPr>
            <p:ph type="title"/>
          </p:nvPr>
        </p:nvSpPr>
        <p:spPr/>
        <p:txBody>
          <a:bodyPr>
            <a:normAutofit fontScale="90000"/>
          </a:bodyPr>
          <a:lstStyle/>
          <a:p>
            <a:r>
              <a:rPr lang="ru-RU" dirty="0"/>
              <a:t>Алгоритм решения конфликтов  в педагогической среде</a:t>
            </a:r>
          </a:p>
        </p:txBody>
      </p:sp>
    </p:spTree>
    <p:extLst>
      <p:ext uri="{BB962C8B-B14F-4D97-AF65-F5344CB8AC3E}">
        <p14:creationId xmlns:p14="http://schemas.microsoft.com/office/powerpoint/2010/main" val="3043050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Открытый диалог участников конфликта. </a:t>
            </a:r>
            <a:r>
              <a:rPr lang="ru-RU" dirty="0">
                <a:solidFill>
                  <a:srgbClr val="FF0000"/>
                </a:solidFill>
              </a:rPr>
              <a:t>При разборе межгрупповых конфликтов участников одной группы не садят вместе!</a:t>
            </a:r>
          </a:p>
          <a:p>
            <a:r>
              <a:rPr lang="ru-RU" dirty="0"/>
              <a:t>Выявление </a:t>
            </a:r>
            <a:r>
              <a:rPr lang="ru-RU" dirty="0">
                <a:solidFill>
                  <a:srgbClr val="FF0000"/>
                </a:solidFill>
              </a:rPr>
              <a:t>общей цели</a:t>
            </a:r>
            <a:r>
              <a:rPr lang="ru-RU" dirty="0"/>
              <a:t>. Способы решения проблемы.</a:t>
            </a:r>
          </a:p>
          <a:p>
            <a:r>
              <a:rPr lang="ru-RU" dirty="0"/>
              <a:t>Анализ выводов, которые помогут избежать конфликтов в дальнейшем.</a:t>
            </a:r>
          </a:p>
        </p:txBody>
      </p:sp>
    </p:spTree>
    <p:extLst>
      <p:ext uri="{BB962C8B-B14F-4D97-AF65-F5344CB8AC3E}">
        <p14:creationId xmlns:p14="http://schemas.microsoft.com/office/powerpoint/2010/main" val="2317068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Анализ конфликта по плану:</a:t>
            </a:r>
          </a:p>
          <a:p>
            <a:r>
              <a:rPr lang="ru-RU" dirty="0"/>
              <a:t>Описание</a:t>
            </a:r>
          </a:p>
          <a:p>
            <a:r>
              <a:rPr lang="ru-RU" dirty="0"/>
              <a:t>Участники</a:t>
            </a:r>
          </a:p>
          <a:p>
            <a:r>
              <a:rPr lang="ru-RU" dirty="0"/>
              <a:t>Баланс сил</a:t>
            </a:r>
          </a:p>
          <a:p>
            <a:r>
              <a:rPr lang="ru-RU" dirty="0"/>
              <a:t>Зона конфликта</a:t>
            </a:r>
          </a:p>
          <a:p>
            <a:r>
              <a:rPr lang="ru-RU" dirty="0"/>
              <a:t>Стратегии поведения</a:t>
            </a:r>
          </a:p>
          <a:p>
            <a:r>
              <a:rPr lang="ru-RU" dirty="0"/>
              <a:t>Результат</a:t>
            </a:r>
          </a:p>
          <a:p>
            <a:endParaRPr lang="ru-RU" dirty="0"/>
          </a:p>
        </p:txBody>
      </p:sp>
      <p:sp>
        <p:nvSpPr>
          <p:cNvPr id="3" name="Заголовок 2"/>
          <p:cNvSpPr>
            <a:spLocks noGrp="1"/>
          </p:cNvSpPr>
          <p:nvPr>
            <p:ph type="title"/>
          </p:nvPr>
        </p:nvSpPr>
        <p:spPr/>
        <p:txBody>
          <a:bodyPr/>
          <a:lstStyle/>
          <a:p>
            <a:pPr algn="ctr"/>
            <a:r>
              <a:rPr lang="ru-RU" dirty="0"/>
              <a:t>Практикум</a:t>
            </a:r>
          </a:p>
        </p:txBody>
      </p:sp>
    </p:spTree>
    <p:extLst>
      <p:ext uri="{BB962C8B-B14F-4D97-AF65-F5344CB8AC3E}">
        <p14:creationId xmlns:p14="http://schemas.microsoft.com/office/powerpoint/2010/main" val="3069179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79376" y="980728"/>
            <a:ext cx="11305256" cy="5544616"/>
          </a:xfrm>
        </p:spPr>
        <p:txBody>
          <a:bodyPr>
            <a:normAutofit fontScale="40000" lnSpcReduction="20000"/>
          </a:bodyPr>
          <a:lstStyle/>
          <a:p>
            <a:pPr marL="109728" indent="0">
              <a:buNone/>
            </a:pPr>
            <a:endParaRPr lang="ru-RU" sz="4600" dirty="0"/>
          </a:p>
          <a:p>
            <a:pPr marL="109728" indent="0">
              <a:buNone/>
            </a:pPr>
            <a:r>
              <a:rPr lang="ru-RU" sz="5000" dirty="0"/>
              <a:t>Пример 1 </a:t>
            </a:r>
          </a:p>
          <a:p>
            <a:pPr marL="109728" indent="0">
              <a:buNone/>
            </a:pPr>
            <a:r>
              <a:rPr lang="ru-RU" sz="5000" dirty="0"/>
              <a:t>Саша, ученик второго класса, жалуется психологу на то, что над ним часто издеваются одноклассники, о чем красноречиво свидетельствует синяк под его глазом. Правда, занятия в школе Саша посещает редко, так как часто болеет.</a:t>
            </a:r>
          </a:p>
          <a:p>
            <a:pPr marL="109728" indent="0">
              <a:buNone/>
            </a:pPr>
            <a:endParaRPr lang="ru-RU" sz="5000" dirty="0"/>
          </a:p>
          <a:p>
            <a:pPr marL="109728" indent="0">
              <a:buNone/>
            </a:pPr>
            <a:r>
              <a:rPr lang="ru-RU" sz="5000" dirty="0"/>
              <a:t> Вскоре становится известно, что у мальчика нет никаких хронических заболеваний, а его пропуски школы далеко не всегда подтверждены документально: мама Саши после малейшей жалобы сына на здоровье оставляет его дома, передавая в школу записку. </a:t>
            </a:r>
          </a:p>
          <a:p>
            <a:pPr marL="109728" indent="0">
              <a:buNone/>
            </a:pPr>
            <a:endParaRPr lang="ru-RU" sz="5000" dirty="0"/>
          </a:p>
          <a:p>
            <a:pPr marL="109728" indent="0">
              <a:buNone/>
            </a:pPr>
            <a:r>
              <a:rPr lang="ru-RU" sz="5000" dirty="0"/>
              <a:t>Также мы узнаем, что Саша практически не участвует в школьных спортивных мероприятиях, так как мама боится за здоровье ребенка, а в классе он слывет «маменькиным сыночком», «слабаком» и т.п. </a:t>
            </a:r>
          </a:p>
          <a:p>
            <a:pPr marL="109728" indent="0">
              <a:buNone/>
            </a:pPr>
            <a:endParaRPr lang="ru-RU" sz="5000" dirty="0"/>
          </a:p>
          <a:p>
            <a:pPr marL="109728" indent="0">
              <a:buNone/>
            </a:pPr>
            <a:r>
              <a:rPr lang="ru-RU" sz="5000" dirty="0"/>
              <a:t>Учительница в этой ситуации решила пойти навстречу матери: она принимала ее записки о болезнях сына, а после разговора с нею стала всячески опекать Сашу, защищать его от конфликтов. И вскоре мальчик получил очередное прозвище — «стукач».</a:t>
            </a:r>
          </a:p>
        </p:txBody>
      </p:sp>
      <p:sp>
        <p:nvSpPr>
          <p:cNvPr id="3" name="Заголовок 2"/>
          <p:cNvSpPr>
            <a:spLocks noGrp="1"/>
          </p:cNvSpPr>
          <p:nvPr>
            <p:ph type="title"/>
          </p:nvPr>
        </p:nvSpPr>
        <p:spPr/>
        <p:txBody>
          <a:bodyPr/>
          <a:lstStyle/>
          <a:p>
            <a:pPr algn="ctr"/>
            <a:r>
              <a:rPr lang="ru-RU" dirty="0"/>
              <a:t>Практикум</a:t>
            </a:r>
          </a:p>
        </p:txBody>
      </p:sp>
    </p:spTree>
    <p:extLst>
      <p:ext uri="{BB962C8B-B14F-4D97-AF65-F5344CB8AC3E}">
        <p14:creationId xmlns:p14="http://schemas.microsoft.com/office/powerpoint/2010/main" val="52654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9336" y="116632"/>
            <a:ext cx="11593288" cy="6336704"/>
          </a:xfrm>
        </p:spPr>
        <p:txBody>
          <a:bodyPr>
            <a:normAutofit fontScale="70000" lnSpcReduction="20000"/>
          </a:bodyPr>
          <a:lstStyle/>
          <a:p>
            <a:r>
              <a:rPr lang="ru-RU" dirty="0"/>
              <a:t>Пример 2</a:t>
            </a:r>
          </a:p>
          <a:p>
            <a:endParaRPr lang="ru-RU" dirty="0"/>
          </a:p>
          <a:p>
            <a:r>
              <a:rPr lang="ru-RU" dirty="0"/>
              <a:t>Вероника Степановна, учитель истории, недавно закончила курсы повышения квалификации учителей при Московском университете. Помимо всего прочего она там узнала об интересной методике проведения зачетов и экзаменов: ученикам позволяется во время подготовки к ответу пользоваться любыми источниками информации, даже шпаргалками. Вероника Степановна решила руководствоваться подобным принципом при проведении зачетных работ с учениками. Нововведение учителя истории VIII «А» принял с восторгом, а Женя даже воскликнул: «И почему физичка с ее миллионом формул так не спрашивает?» «Видимо, она не знакома с этой методикой», — ответила польщенная Вероника Степановна.</a:t>
            </a:r>
          </a:p>
          <a:p>
            <a:r>
              <a:rPr lang="ru-RU" dirty="0"/>
              <a:t>Буквально через неделю проходил зачет по физике, на котором Женя заявил: «Светлана Семеновна, а почему Вы не позволяете нам пользоваться книгами, как Вероника Степановна?» «Я хочу, чтобы вы учили физику, а не списывали. Каждый дурак может в учебнике подсмотреть!» — парировала Светлана Семеновна. «Да ничего подобного, — не унимался Женя, — просто Вы все по старинке, даже Вероника Степановна говорит, что Вы этого не знаете!» Остальные ученики стали поддакивать Жене, начались выкрики с мест, зачет был практически сорван.  На перемене Светлана Семеновна подошла в учительской к Веронике Степановне, и между ними состоялся следующий разговор: Вероника, ты, что себе позволяешь, ты, почему настраиваешь против меня VIII «А»?</a:t>
            </a:r>
          </a:p>
          <a:p>
            <a:pPr marL="109728" indent="0">
              <a:buNone/>
            </a:pPr>
            <a:r>
              <a:rPr lang="ru-RU" dirty="0"/>
              <a:t>— Что за ерунда, кто тебе это сказал?</a:t>
            </a:r>
          </a:p>
          <a:p>
            <a:pPr marL="109728" indent="0">
              <a:buNone/>
            </a:pPr>
            <a:r>
              <a:rPr lang="ru-RU" dirty="0"/>
              <a:t>— А кто им заявил, что я ни черта не понимаю, что я ретроград?</a:t>
            </a:r>
          </a:p>
          <a:p>
            <a:pPr marL="109728" indent="0">
              <a:buNone/>
            </a:pPr>
            <a:r>
              <a:rPr lang="ru-RU" dirty="0"/>
              <a:t>— Ты о чем?</a:t>
            </a:r>
          </a:p>
          <a:p>
            <a:r>
              <a:rPr lang="ru-RU" dirty="0"/>
              <a:t>— Да ладно, не прикидывайся, все не можешь успокоиться, что премию мне дали, а не тебе?</a:t>
            </a:r>
          </a:p>
        </p:txBody>
      </p:sp>
    </p:spTree>
    <p:extLst>
      <p:ext uri="{BB962C8B-B14F-4D97-AF65-F5344CB8AC3E}">
        <p14:creationId xmlns:p14="http://schemas.microsoft.com/office/powerpoint/2010/main" val="48171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3200" dirty="0"/>
              <a:t>Конфликт  (от лат. </a:t>
            </a:r>
            <a:r>
              <a:rPr lang="en-US" sz="3200" dirty="0"/>
              <a:t>conflictus — </a:t>
            </a:r>
            <a:r>
              <a:rPr lang="ru-RU" sz="3200" dirty="0"/>
              <a:t>столкнувшийся) -   это столкновение двух или более сторон, осознающих разнонаправленность собственных интересов</a:t>
            </a:r>
          </a:p>
          <a:p>
            <a:endParaRPr lang="ru-RU" sz="3200" dirty="0"/>
          </a:p>
          <a:p>
            <a:r>
              <a:rPr lang="ru-RU" sz="3200" dirty="0"/>
              <a:t>В основе конфликта всегда лежит дефицит каких либо ресурсов </a:t>
            </a:r>
          </a:p>
        </p:txBody>
      </p:sp>
      <p:sp>
        <p:nvSpPr>
          <p:cNvPr id="3" name="Заголовок 2"/>
          <p:cNvSpPr>
            <a:spLocks noGrp="1"/>
          </p:cNvSpPr>
          <p:nvPr>
            <p:ph type="title"/>
          </p:nvPr>
        </p:nvSpPr>
        <p:spPr/>
        <p:txBody>
          <a:bodyPr/>
          <a:lstStyle/>
          <a:p>
            <a:pPr algn="ctr"/>
            <a:r>
              <a:rPr lang="ru-RU" dirty="0"/>
              <a:t>Конфликт </a:t>
            </a:r>
          </a:p>
        </p:txBody>
      </p:sp>
    </p:spTree>
    <p:extLst>
      <p:ext uri="{BB962C8B-B14F-4D97-AF65-F5344CB8AC3E}">
        <p14:creationId xmlns:p14="http://schemas.microsoft.com/office/powerpoint/2010/main" val="853185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981200" y="404665"/>
            <a:ext cx="8229600" cy="5602627"/>
          </a:xfrm>
        </p:spPr>
        <p:txBody>
          <a:bodyPr>
            <a:normAutofit fontScale="85000" lnSpcReduction="20000"/>
          </a:bodyPr>
          <a:lstStyle/>
          <a:p>
            <a:r>
              <a:rPr lang="ru-RU" dirty="0"/>
              <a:t>Пример 3</a:t>
            </a:r>
          </a:p>
          <a:p>
            <a:pPr marL="109728" indent="0">
              <a:buNone/>
            </a:pPr>
            <a:r>
              <a:rPr lang="ru-RU" dirty="0"/>
              <a:t>Урок английского языка. Класс делится на подгруппы. В одной из подгрупп поменялся учитель. При проверке домашнего задания новый преподаватель, не познакомив учащихся со своими требованиями, попросила ответить тему наизусть. Одна из учениц сказала, что раньше им разрешали пересказывать текст свободно, а не наизусть. За пересказ она получила -3. что вызвало ее негативное отношение к учителю. На следующий урок девочка пришла без выполненного домашнего задания, хотя была прилежной ученицей. Учитель после опроса поставила ей 2. Следующее занятие девочка попыталась сорвать, подговорив одноклассников прогулять урок. По просьбе учителя дети вернулись в класс, но отказались выполнять задания. После уроков ученица обратилась к классному руководителю с просьбой перевести ее в другую подгруппу.</a:t>
            </a:r>
          </a:p>
        </p:txBody>
      </p:sp>
    </p:spTree>
    <p:extLst>
      <p:ext uri="{BB962C8B-B14F-4D97-AF65-F5344CB8AC3E}">
        <p14:creationId xmlns:p14="http://schemas.microsoft.com/office/powerpoint/2010/main" val="1720385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ru-RU" altLang="ru-RU" dirty="0"/>
              <a:t>Желаю удачи и процветания!</a:t>
            </a:r>
          </a:p>
        </p:txBody>
      </p:sp>
      <p:sp>
        <p:nvSpPr>
          <p:cNvPr id="50179" name="Rectangle 3"/>
          <p:cNvSpPr>
            <a:spLocks noGrp="1" noChangeArrowheads="1"/>
          </p:cNvSpPr>
          <p:nvPr>
            <p:ph type="body" idx="1"/>
          </p:nvPr>
        </p:nvSpPr>
        <p:spPr>
          <a:xfrm>
            <a:off x="1981200" y="1524000"/>
            <a:ext cx="8229600" cy="5029200"/>
          </a:xfrm>
        </p:spPr>
        <p:txBody>
          <a:bodyPr/>
          <a:lstStyle/>
          <a:p>
            <a:pPr eaLnBrk="1" hangingPunct="1"/>
            <a:r>
              <a:rPr lang="ru-RU" altLang="ru-RU" sz="2800" dirty="0"/>
              <a:t>Токмянина Мария Александровна</a:t>
            </a:r>
          </a:p>
          <a:p>
            <a:pPr eaLnBrk="1" hangingPunct="1">
              <a:buFont typeface="Wingdings" pitchFamily="2" charset="2"/>
              <a:buNone/>
            </a:pPr>
            <a:r>
              <a:rPr lang="ru-RU" altLang="ru-RU" sz="2800" dirty="0"/>
              <a:t>Психолог, методист</a:t>
            </a:r>
          </a:p>
          <a:p>
            <a:pPr eaLnBrk="1" hangingPunct="1">
              <a:buFont typeface="Wingdings" pitchFamily="2" charset="2"/>
              <a:buNone/>
            </a:pPr>
            <a:r>
              <a:rPr lang="ru-RU" altLang="ru-RU" sz="2800" dirty="0"/>
              <a:t>8 982 610 74 48</a:t>
            </a:r>
          </a:p>
          <a:p>
            <a:pPr eaLnBrk="1" hangingPunct="1">
              <a:buFont typeface="Wingdings" pitchFamily="2" charset="2"/>
              <a:buNone/>
            </a:pPr>
            <a:r>
              <a:rPr lang="en-US" altLang="ru-RU" sz="2800" dirty="0">
                <a:hlinkClick r:id="rId2"/>
              </a:rPr>
              <a:t>tokm-mariya@yandex.ru</a:t>
            </a:r>
            <a:endParaRPr lang="en-US" altLang="ru-RU" sz="2800" dirty="0"/>
          </a:p>
          <a:p>
            <a:pPr eaLnBrk="1" hangingPunct="1">
              <a:buFont typeface="Wingdings" pitchFamily="2" charset="2"/>
              <a:buNone/>
            </a:pPr>
            <a:r>
              <a:rPr lang="ru-RU" altLang="ru-RU" sz="2800" dirty="0">
                <a:hlinkClick r:id="rId3"/>
              </a:rPr>
              <a:t>https://vk.com/tokmmariya</a:t>
            </a:r>
            <a:r>
              <a:rPr lang="en-US" altLang="ru-RU" sz="2800" dirty="0"/>
              <a:t> </a:t>
            </a:r>
            <a:r>
              <a:rPr lang="ru-RU" altLang="ru-RU" sz="2800" dirty="0"/>
              <a:t>группа ВК</a:t>
            </a:r>
          </a:p>
          <a:p>
            <a:pPr algn="ctr" eaLnBrk="1" hangingPunct="1">
              <a:buFont typeface="Wingdings" pitchFamily="2" charset="2"/>
              <a:buNone/>
            </a:pPr>
            <a:endParaRPr lang="en-US" altLang="ru-RU" sz="2800" dirty="0"/>
          </a:p>
          <a:p>
            <a:pPr algn="ctr" eaLnBrk="1" hangingPunct="1">
              <a:buFont typeface="Wingdings" pitchFamily="2" charset="2"/>
              <a:buNone/>
            </a:pPr>
            <a:endParaRPr lang="ru-RU" altLang="ru-RU" sz="2800" dirty="0"/>
          </a:p>
        </p:txBody>
      </p:sp>
    </p:spTree>
    <p:extLst>
      <p:ext uri="{BB962C8B-B14F-4D97-AF65-F5344CB8AC3E}">
        <p14:creationId xmlns:p14="http://schemas.microsoft.com/office/powerpoint/2010/main" val="311630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624078" indent="-514350">
              <a:buFont typeface="+mj-lt"/>
              <a:buAutoNum type="arabicPeriod"/>
            </a:pPr>
            <a:r>
              <a:rPr lang="ru-RU" dirty="0"/>
              <a:t>Объективные </a:t>
            </a:r>
          </a:p>
          <a:p>
            <a:pPr lvl="1"/>
            <a:r>
              <a:rPr lang="ru-RU" dirty="0"/>
              <a:t>Необходимость делить ограниченные ресурсы: деньги, территорию, людей «мама, учитель, девушка/юноша, «электорат»)</a:t>
            </a:r>
          </a:p>
          <a:p>
            <a:pPr marL="624078" indent="-514350">
              <a:buFont typeface="+mj-lt"/>
              <a:buAutoNum type="arabicPeriod"/>
            </a:pPr>
            <a:r>
              <a:rPr lang="ru-RU" dirty="0"/>
              <a:t>Субъективные:</a:t>
            </a:r>
          </a:p>
          <a:p>
            <a:pPr marL="708660" lvl="1" indent="-342900"/>
            <a:r>
              <a:rPr lang="ru-RU" dirty="0"/>
              <a:t>Неправильная интерпретация действий другого человека</a:t>
            </a:r>
          </a:p>
          <a:p>
            <a:pPr marL="708660" lvl="1" indent="-342900"/>
            <a:r>
              <a:rPr lang="ru-RU" dirty="0"/>
              <a:t>Иллюзия игры с нулевой суммой («если я выиграю, ты проиграешь»)</a:t>
            </a:r>
          </a:p>
          <a:p>
            <a:pPr marL="708660" lvl="1" indent="-342900"/>
            <a:r>
              <a:rPr lang="ru-RU" dirty="0"/>
              <a:t>Иллюзия хорошего человека и плохого парня </a:t>
            </a:r>
          </a:p>
          <a:p>
            <a:pPr marL="708660" lvl="1" indent="-342900"/>
            <a:r>
              <a:rPr lang="ru-RU" dirty="0"/>
              <a:t>Зеркальная иллюзия (партнеры приписывают себе одинаковые хорошие качества, а оппонентам – одинаковые плохие)</a:t>
            </a:r>
          </a:p>
        </p:txBody>
      </p:sp>
      <p:sp>
        <p:nvSpPr>
          <p:cNvPr id="3" name="Заголовок 2"/>
          <p:cNvSpPr>
            <a:spLocks noGrp="1"/>
          </p:cNvSpPr>
          <p:nvPr>
            <p:ph type="title"/>
          </p:nvPr>
        </p:nvSpPr>
        <p:spPr/>
        <p:txBody>
          <a:bodyPr/>
          <a:lstStyle/>
          <a:p>
            <a:r>
              <a:rPr lang="ru-RU" dirty="0"/>
              <a:t>Причины конфликтов:</a:t>
            </a:r>
          </a:p>
        </p:txBody>
      </p:sp>
    </p:spTree>
    <p:extLst>
      <p:ext uri="{BB962C8B-B14F-4D97-AF65-F5344CB8AC3E}">
        <p14:creationId xmlns:p14="http://schemas.microsoft.com/office/powerpoint/2010/main" val="264744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algn="ctr"/>
            <a:r>
              <a:rPr lang="ru-RU" sz="3200" dirty="0"/>
              <a:t>Поведение в конфликте</a:t>
            </a:r>
          </a:p>
        </p:txBody>
      </p:sp>
      <p:pic>
        <p:nvPicPr>
          <p:cNvPr id="6" name="Объект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43672" y="1124744"/>
            <a:ext cx="6552728" cy="5480382"/>
          </a:xfrm>
        </p:spPr>
      </p:pic>
    </p:spTree>
    <p:extLst>
      <p:ext uri="{BB962C8B-B14F-4D97-AF65-F5344CB8AC3E}">
        <p14:creationId xmlns:p14="http://schemas.microsoft.com/office/powerpoint/2010/main" val="320760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43735160"/>
              </p:ext>
            </p:extLst>
          </p:nvPr>
        </p:nvGraphicFramePr>
        <p:xfrm>
          <a:off x="1981200" y="404811"/>
          <a:ext cx="8229600" cy="5616477"/>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620537">
                <a:tc>
                  <a:txBody>
                    <a:bodyPr/>
                    <a:lstStyle/>
                    <a:p>
                      <a:r>
                        <a:rPr lang="ru-RU" dirty="0"/>
                        <a:t>Важность  предмета  конфликта</a:t>
                      </a:r>
                    </a:p>
                  </a:txBody>
                  <a:tcPr/>
                </a:tc>
                <a:tc>
                  <a:txBody>
                    <a:bodyPr/>
                    <a:lstStyle/>
                    <a:p>
                      <a:r>
                        <a:rPr lang="ru-RU" dirty="0"/>
                        <a:t>Баланс</a:t>
                      </a:r>
                      <a:r>
                        <a:rPr lang="ru-RU" baseline="0" dirty="0"/>
                        <a:t> сил</a:t>
                      </a:r>
                      <a:endParaRPr lang="ru-RU" dirty="0"/>
                    </a:p>
                  </a:txBody>
                  <a:tcPr/>
                </a:tc>
                <a:tc>
                  <a:txBody>
                    <a:bodyPr/>
                    <a:lstStyle/>
                    <a:p>
                      <a:r>
                        <a:rPr lang="ru-RU" dirty="0"/>
                        <a:t>Необходимость ресурсов</a:t>
                      </a:r>
                    </a:p>
                  </a:txBody>
                  <a:tcPr/>
                </a:tc>
                <a:tc>
                  <a:txBody>
                    <a:bodyPr/>
                    <a:lstStyle/>
                    <a:p>
                      <a:r>
                        <a:rPr lang="ru-RU" dirty="0"/>
                        <a:t>Заинтересо- ванность в дальнейших отношениях</a:t>
                      </a:r>
                    </a:p>
                  </a:txBody>
                  <a:tcPr/>
                </a:tc>
                <a:tc>
                  <a:txBody>
                    <a:bodyPr/>
                    <a:lstStyle/>
                    <a:p>
                      <a:r>
                        <a:rPr lang="ru-RU" dirty="0"/>
                        <a:t>Стратегия</a:t>
                      </a:r>
                    </a:p>
                  </a:txBody>
                  <a:tcPr/>
                </a:tc>
                <a:extLst>
                  <a:ext uri="{0D108BD9-81ED-4DB2-BD59-A6C34878D82A}">
                    <a16:rowId xmlns:a16="http://schemas.microsoft.com/office/drawing/2014/main" val="10000"/>
                  </a:ext>
                </a:extLst>
              </a:tr>
              <a:tr h="872597">
                <a:tc>
                  <a:txBody>
                    <a:bodyPr/>
                    <a:lstStyle/>
                    <a:p>
                      <a:pPr algn="ctr"/>
                      <a:r>
                        <a:rPr lang="ru-RU" dirty="0"/>
                        <a:t>Не важен</a:t>
                      </a:r>
                    </a:p>
                  </a:txBody>
                  <a:tcPr/>
                </a:tc>
                <a:tc>
                  <a:txBody>
                    <a:bodyPr/>
                    <a:lstStyle/>
                    <a:p>
                      <a:pPr algn="ctr"/>
                      <a:r>
                        <a:rPr lang="ru-RU" dirty="0"/>
                        <a:t>отрицательный</a:t>
                      </a:r>
                    </a:p>
                  </a:txBody>
                  <a:tcPr/>
                </a:tc>
                <a:tc>
                  <a:txBody>
                    <a:bodyPr/>
                    <a:lstStyle/>
                    <a:p>
                      <a:pPr algn="ctr"/>
                      <a:r>
                        <a:rPr lang="ru-RU" dirty="0"/>
                        <a:t>минимальная</a:t>
                      </a:r>
                    </a:p>
                  </a:txBody>
                  <a:tcPr/>
                </a:tc>
                <a:tc>
                  <a:txBody>
                    <a:bodyPr/>
                    <a:lstStyle/>
                    <a:p>
                      <a:pPr algn="ctr"/>
                      <a:r>
                        <a:rPr lang="ru-RU" dirty="0"/>
                        <a:t>невысокая</a:t>
                      </a:r>
                    </a:p>
                  </a:txBody>
                  <a:tcPr/>
                </a:tc>
                <a:tc>
                  <a:txBody>
                    <a:bodyPr/>
                    <a:lstStyle/>
                    <a:p>
                      <a:pPr algn="ctr"/>
                      <a:r>
                        <a:rPr lang="ru-RU" b="1" dirty="0"/>
                        <a:t>избегание</a:t>
                      </a:r>
                    </a:p>
                  </a:txBody>
                  <a:tcPr/>
                </a:tc>
                <a:extLst>
                  <a:ext uri="{0D108BD9-81ED-4DB2-BD59-A6C34878D82A}">
                    <a16:rowId xmlns:a16="http://schemas.microsoft.com/office/drawing/2014/main" val="10001"/>
                  </a:ext>
                </a:extLst>
              </a:tr>
              <a:tr h="872597">
                <a:tc>
                  <a:txBody>
                    <a:bodyPr/>
                    <a:lstStyle/>
                    <a:p>
                      <a:pPr algn="ctr"/>
                      <a:r>
                        <a:rPr lang="ru-RU" dirty="0"/>
                        <a:t>очень важен</a:t>
                      </a:r>
                    </a:p>
                  </a:txBody>
                  <a:tcPr/>
                </a:tc>
                <a:tc>
                  <a:txBody>
                    <a:bodyPr/>
                    <a:lstStyle/>
                    <a:p>
                      <a:pPr algn="ctr"/>
                      <a:r>
                        <a:rPr lang="ru-RU" dirty="0"/>
                        <a:t>положительный</a:t>
                      </a:r>
                    </a:p>
                  </a:txBody>
                  <a:tcPr/>
                </a:tc>
                <a:tc>
                  <a:txBody>
                    <a:bodyPr/>
                    <a:lstStyle/>
                    <a:p>
                      <a:pPr algn="ctr"/>
                      <a:r>
                        <a:rPr lang="ru-RU" dirty="0"/>
                        <a:t>максималь-ная</a:t>
                      </a:r>
                    </a:p>
                  </a:txBody>
                  <a:tcPr/>
                </a:tc>
                <a:tc>
                  <a:txBody>
                    <a:bodyPr/>
                    <a:lstStyle/>
                    <a:p>
                      <a:pPr algn="ctr"/>
                      <a:r>
                        <a:rPr lang="ru-RU" dirty="0"/>
                        <a:t>минималь-ная</a:t>
                      </a:r>
                    </a:p>
                  </a:txBody>
                  <a:tcPr/>
                </a:tc>
                <a:tc>
                  <a:txBody>
                    <a:bodyPr/>
                    <a:lstStyle/>
                    <a:p>
                      <a:pPr algn="ctr"/>
                      <a:r>
                        <a:rPr lang="ru-RU" b="1" dirty="0"/>
                        <a:t>борьба</a:t>
                      </a:r>
                    </a:p>
                  </a:txBody>
                  <a:tcPr/>
                </a:tc>
                <a:extLst>
                  <a:ext uri="{0D108BD9-81ED-4DB2-BD59-A6C34878D82A}">
                    <a16:rowId xmlns:a16="http://schemas.microsoft.com/office/drawing/2014/main" val="10002"/>
                  </a:ext>
                </a:extLst>
              </a:tr>
              <a:tr h="872597">
                <a:tc>
                  <a:txBody>
                    <a:bodyPr/>
                    <a:lstStyle/>
                    <a:p>
                      <a:pPr algn="ctr"/>
                      <a:r>
                        <a:rPr lang="ru-RU" dirty="0"/>
                        <a:t>мало</a:t>
                      </a:r>
                      <a:r>
                        <a:rPr lang="ru-RU" baseline="0" dirty="0"/>
                        <a:t> важен</a:t>
                      </a:r>
                      <a:endParaRPr lang="ru-RU" dirty="0"/>
                    </a:p>
                  </a:txBody>
                  <a:tcPr/>
                </a:tc>
                <a:tc>
                  <a:txBody>
                    <a:bodyPr/>
                    <a:lstStyle/>
                    <a:p>
                      <a:pPr algn="ctr"/>
                      <a:r>
                        <a:rPr lang="ru-RU" dirty="0"/>
                        <a:t>Отрицательный</a:t>
                      </a:r>
                    </a:p>
                  </a:txBody>
                  <a:tcPr/>
                </a:tc>
                <a:tc>
                  <a:txBody>
                    <a:bodyPr/>
                    <a:lstStyle/>
                    <a:p>
                      <a:pPr algn="ctr"/>
                      <a:r>
                        <a:rPr lang="ru-RU" dirty="0"/>
                        <a:t>незначительная</a:t>
                      </a:r>
                    </a:p>
                  </a:txBody>
                  <a:tcPr/>
                </a:tc>
                <a:tc>
                  <a:txBody>
                    <a:bodyPr/>
                    <a:lstStyle/>
                    <a:p>
                      <a:pPr algn="ctr"/>
                      <a:r>
                        <a:rPr lang="ru-RU" dirty="0"/>
                        <a:t>высокая</a:t>
                      </a:r>
                    </a:p>
                  </a:txBody>
                  <a:tcPr/>
                </a:tc>
                <a:tc>
                  <a:txBody>
                    <a:bodyPr/>
                    <a:lstStyle/>
                    <a:p>
                      <a:pPr algn="ctr"/>
                      <a:r>
                        <a:rPr lang="ru-RU" b="1" dirty="0"/>
                        <a:t>уступки</a:t>
                      </a:r>
                    </a:p>
                  </a:txBody>
                  <a:tcPr/>
                </a:tc>
                <a:extLst>
                  <a:ext uri="{0D108BD9-81ED-4DB2-BD59-A6C34878D82A}">
                    <a16:rowId xmlns:a16="http://schemas.microsoft.com/office/drawing/2014/main" val="10003"/>
                  </a:ext>
                </a:extLst>
              </a:tr>
              <a:tr h="505552">
                <a:tc>
                  <a:txBody>
                    <a:bodyPr/>
                    <a:lstStyle/>
                    <a:p>
                      <a:pPr algn="ctr"/>
                      <a:r>
                        <a:rPr lang="ru-RU" dirty="0"/>
                        <a:t>важен</a:t>
                      </a:r>
                    </a:p>
                  </a:txBody>
                  <a:tcPr/>
                </a:tc>
                <a:tc>
                  <a:txBody>
                    <a:bodyPr/>
                    <a:lstStyle/>
                    <a:p>
                      <a:pPr algn="ctr"/>
                      <a:r>
                        <a:rPr lang="ru-RU" dirty="0"/>
                        <a:t>равный</a:t>
                      </a:r>
                    </a:p>
                  </a:txBody>
                  <a:tcPr/>
                </a:tc>
                <a:tc>
                  <a:txBody>
                    <a:bodyPr/>
                    <a:lstStyle/>
                    <a:p>
                      <a:pPr algn="ctr"/>
                      <a:r>
                        <a:rPr lang="ru-RU" dirty="0"/>
                        <a:t>средняя</a:t>
                      </a:r>
                    </a:p>
                  </a:txBody>
                  <a:tcPr/>
                </a:tc>
                <a:tc>
                  <a:txBody>
                    <a:bodyPr/>
                    <a:lstStyle/>
                    <a:p>
                      <a:pPr algn="ctr"/>
                      <a:r>
                        <a:rPr lang="ru-RU" dirty="0"/>
                        <a:t>высокая</a:t>
                      </a:r>
                    </a:p>
                  </a:txBody>
                  <a:tcPr/>
                </a:tc>
                <a:tc>
                  <a:txBody>
                    <a:bodyPr/>
                    <a:lstStyle/>
                    <a:p>
                      <a:pPr algn="ctr"/>
                      <a:r>
                        <a:rPr lang="ru-RU" b="1" dirty="0"/>
                        <a:t>компромисс</a:t>
                      </a:r>
                    </a:p>
                  </a:txBody>
                  <a:tcPr/>
                </a:tc>
                <a:extLst>
                  <a:ext uri="{0D108BD9-81ED-4DB2-BD59-A6C34878D82A}">
                    <a16:rowId xmlns:a16="http://schemas.microsoft.com/office/drawing/2014/main" val="10004"/>
                  </a:ext>
                </a:extLst>
              </a:tr>
              <a:tr h="872597">
                <a:tc>
                  <a:txBody>
                    <a:bodyPr/>
                    <a:lstStyle/>
                    <a:p>
                      <a:pPr algn="ctr"/>
                      <a:r>
                        <a:rPr lang="ru-RU" dirty="0"/>
                        <a:t>важен</a:t>
                      </a:r>
                    </a:p>
                  </a:txBody>
                  <a:tcPr/>
                </a:tc>
                <a:tc>
                  <a:txBody>
                    <a:bodyPr/>
                    <a:lstStyle/>
                    <a:p>
                      <a:pPr algn="ctr"/>
                      <a:r>
                        <a:rPr lang="ru-RU" dirty="0"/>
                        <a:t>равный</a:t>
                      </a:r>
                    </a:p>
                  </a:txBody>
                  <a:tcPr/>
                </a:tc>
                <a:tc>
                  <a:txBody>
                    <a:bodyPr/>
                    <a:lstStyle/>
                    <a:p>
                      <a:pPr algn="ctr"/>
                      <a:r>
                        <a:rPr lang="ru-RU" dirty="0"/>
                        <a:t>максимальная</a:t>
                      </a:r>
                    </a:p>
                  </a:txBody>
                  <a:tcPr/>
                </a:tc>
                <a:tc>
                  <a:txBody>
                    <a:bodyPr/>
                    <a:lstStyle/>
                    <a:p>
                      <a:pPr algn="ctr"/>
                      <a:r>
                        <a:rPr lang="ru-RU" dirty="0"/>
                        <a:t>высокая</a:t>
                      </a:r>
                    </a:p>
                  </a:txBody>
                  <a:tcPr/>
                </a:tc>
                <a:tc>
                  <a:txBody>
                    <a:bodyPr/>
                    <a:lstStyle/>
                    <a:p>
                      <a:pPr algn="ctr"/>
                      <a:r>
                        <a:rPr lang="ru-RU" b="1" dirty="0"/>
                        <a:t>сотрудничество</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76463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hlinkClick r:id="rId2"/>
              </a:rPr>
              <a:t>Кейс для отработки навыков переговоров «Солнечные апельсины»</a:t>
            </a:r>
            <a:endParaRPr lang="ru-RU" dirty="0"/>
          </a:p>
          <a:p>
            <a:pPr marL="109728" indent="0">
              <a:buNone/>
            </a:pPr>
            <a:r>
              <a:rPr lang="ru-RU" dirty="0"/>
              <a:t>Этапы конструктивных переговоров:</a:t>
            </a:r>
          </a:p>
          <a:p>
            <a:pPr lvl="1"/>
            <a:r>
              <a:rPr lang="ru-RU" dirty="0"/>
              <a:t>Сформулировать свои желания</a:t>
            </a:r>
          </a:p>
          <a:p>
            <a:pPr lvl="1"/>
            <a:r>
              <a:rPr lang="ru-RU" dirty="0"/>
              <a:t>Выслушать оппонента , как равноправного участника общения</a:t>
            </a:r>
          </a:p>
          <a:p>
            <a:pPr lvl="1"/>
            <a:r>
              <a:rPr lang="ru-RU" dirty="0"/>
              <a:t>Умение установить раппорт</a:t>
            </a:r>
          </a:p>
          <a:p>
            <a:pPr lvl="1"/>
            <a:r>
              <a:rPr lang="ru-RU" dirty="0"/>
              <a:t>Выбор наилучшего решения из многих</a:t>
            </a:r>
          </a:p>
          <a:p>
            <a:pPr lvl="1"/>
            <a:r>
              <a:rPr lang="ru-RU" dirty="0"/>
              <a:t>Выработка и закрепление в любом виде новых правил, санкций за их невыполнение. «Подписание договора» </a:t>
            </a:r>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a:p>
            <a:pPr marL="109728" indent="0">
              <a:buNone/>
            </a:pPr>
            <a:endParaRPr lang="ru-RU" dirty="0"/>
          </a:p>
        </p:txBody>
      </p:sp>
      <p:sp>
        <p:nvSpPr>
          <p:cNvPr id="3" name="Заголовок 2"/>
          <p:cNvSpPr>
            <a:spLocks noGrp="1"/>
          </p:cNvSpPr>
          <p:nvPr>
            <p:ph type="title"/>
          </p:nvPr>
        </p:nvSpPr>
        <p:spPr/>
        <p:txBody>
          <a:bodyPr>
            <a:normAutofit/>
          </a:bodyPr>
          <a:lstStyle/>
          <a:p>
            <a:r>
              <a:rPr lang="ru-RU" dirty="0"/>
              <a:t>Кейс для тренинга солнечные апельсины</a:t>
            </a:r>
          </a:p>
        </p:txBody>
      </p:sp>
    </p:spTree>
    <p:extLst>
      <p:ext uri="{BB962C8B-B14F-4D97-AF65-F5344CB8AC3E}">
        <p14:creationId xmlns:p14="http://schemas.microsoft.com/office/powerpoint/2010/main" val="191417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981200" y="1481328"/>
            <a:ext cx="8229600" cy="4827992"/>
          </a:xfrm>
        </p:spPr>
        <p:txBody>
          <a:bodyPr>
            <a:normAutofit/>
          </a:bodyPr>
          <a:lstStyle/>
          <a:p>
            <a:r>
              <a:rPr lang="ru-RU" dirty="0"/>
              <a:t>Причины конфликтов:</a:t>
            </a:r>
          </a:p>
          <a:p>
            <a:pPr lvl="1"/>
            <a:r>
              <a:rPr lang="ru-RU" dirty="0"/>
              <a:t>борьба за авторитет</a:t>
            </a:r>
          </a:p>
          <a:p>
            <a:pPr lvl="1"/>
            <a:r>
              <a:rPr lang="ru-RU" dirty="0"/>
              <a:t>соперничество</a:t>
            </a:r>
          </a:p>
          <a:p>
            <a:pPr lvl="1"/>
            <a:r>
              <a:rPr lang="ru-RU" dirty="0"/>
              <a:t>обман, сплетни</a:t>
            </a:r>
          </a:p>
          <a:p>
            <a:pPr lvl="1"/>
            <a:r>
              <a:rPr lang="ru-RU" dirty="0"/>
              <a:t>оскорбления</a:t>
            </a:r>
          </a:p>
          <a:p>
            <a:pPr lvl="1"/>
            <a:r>
              <a:rPr lang="ru-RU" dirty="0"/>
              <a:t>обиды</a:t>
            </a:r>
          </a:p>
          <a:p>
            <a:pPr lvl="1"/>
            <a:r>
              <a:rPr lang="ru-RU" dirty="0"/>
              <a:t>враждебность к любимым ученикам учителя</a:t>
            </a:r>
          </a:p>
          <a:p>
            <a:pPr lvl="1"/>
            <a:r>
              <a:rPr lang="ru-RU" dirty="0"/>
              <a:t>личная неприязнь к человеку</a:t>
            </a:r>
          </a:p>
          <a:p>
            <a:pPr lvl="1"/>
            <a:r>
              <a:rPr lang="ru-RU" dirty="0"/>
              <a:t>симпатия без взаимности</a:t>
            </a:r>
          </a:p>
          <a:p>
            <a:pPr lvl="1"/>
            <a:r>
              <a:rPr lang="ru-RU" dirty="0"/>
              <a:t>борьба за девочку (мальчика)</a:t>
            </a:r>
          </a:p>
        </p:txBody>
      </p:sp>
      <p:sp>
        <p:nvSpPr>
          <p:cNvPr id="3" name="Заголовок 2"/>
          <p:cNvSpPr>
            <a:spLocks noGrp="1"/>
          </p:cNvSpPr>
          <p:nvPr>
            <p:ph type="title"/>
          </p:nvPr>
        </p:nvSpPr>
        <p:spPr/>
        <p:txBody>
          <a:bodyPr>
            <a:normAutofit/>
          </a:bodyPr>
          <a:lstStyle/>
          <a:p>
            <a:pPr algn="ctr"/>
            <a:r>
              <a:rPr lang="ru-RU" dirty="0"/>
              <a:t>Конфликт Ребенок-ребенок </a:t>
            </a:r>
          </a:p>
        </p:txBody>
      </p:sp>
    </p:spTree>
    <p:extLst>
      <p:ext uri="{BB962C8B-B14F-4D97-AF65-F5344CB8AC3E}">
        <p14:creationId xmlns:p14="http://schemas.microsoft.com/office/powerpoint/2010/main" val="3592675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981200" y="476673"/>
            <a:ext cx="8229600" cy="5530619"/>
          </a:xfrm>
        </p:spPr>
        <p:txBody>
          <a:bodyPr/>
          <a:lstStyle/>
          <a:p>
            <a:r>
              <a:rPr lang="ru-RU" dirty="0"/>
              <a:t>способы решения</a:t>
            </a:r>
          </a:p>
          <a:p>
            <a:pPr lvl="1"/>
            <a:r>
              <a:rPr lang="ru-RU" dirty="0"/>
              <a:t>Научить выходить из конфликта самостоятельно, педагог может участвовать в конфликте в качестве модератора.</a:t>
            </a:r>
          </a:p>
          <a:p>
            <a:pPr lvl="1"/>
            <a:r>
              <a:rPr lang="ru-RU" dirty="0"/>
              <a:t>Найти причину конфликта: недостаток ресурса, который послужил причиной конфликта, подсказать, как усилить этот ресурс. </a:t>
            </a:r>
          </a:p>
          <a:p>
            <a:pPr lvl="1"/>
            <a:r>
              <a:rPr lang="ru-RU" dirty="0"/>
              <a:t>Важно: создать атмосферу доверия, снизить переживания по поводу конфликта, объяснить, что конфликты неотъемлемая часть жизни.</a:t>
            </a:r>
          </a:p>
          <a:p>
            <a:pPr lvl="1"/>
            <a:endParaRPr lang="ru-RU" dirty="0"/>
          </a:p>
        </p:txBody>
      </p:sp>
    </p:spTree>
    <p:extLst>
      <p:ext uri="{BB962C8B-B14F-4D97-AF65-F5344CB8AC3E}">
        <p14:creationId xmlns:p14="http://schemas.microsoft.com/office/powerpoint/2010/main" val="1649853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425</TotalTime>
  <Words>1537</Words>
  <Application>Microsoft Office PowerPoint</Application>
  <PresentationFormat>Широкоэкранный</PresentationFormat>
  <Paragraphs>223</Paragraphs>
  <Slides>31</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31</vt:i4>
      </vt:variant>
    </vt:vector>
  </HeadingPairs>
  <TitlesOfParts>
    <vt:vector size="38" baseType="lpstr">
      <vt:lpstr>Calibri</vt:lpstr>
      <vt:lpstr>Lucida Sans Unicode</vt:lpstr>
      <vt:lpstr>Verdana</vt:lpstr>
      <vt:lpstr>Wingdings</vt:lpstr>
      <vt:lpstr>Wingdings 2</vt:lpstr>
      <vt:lpstr>Wingdings 3</vt:lpstr>
      <vt:lpstr>Открытая</vt:lpstr>
      <vt:lpstr>Конфликты в педагогической среде  Причины, способы разрешения и стратегии поведения</vt:lpstr>
      <vt:lpstr>Особенности конфликтов в педагогической среде </vt:lpstr>
      <vt:lpstr>Конфликт </vt:lpstr>
      <vt:lpstr>Причины конфликтов:</vt:lpstr>
      <vt:lpstr>Поведение в конфликте</vt:lpstr>
      <vt:lpstr>Презентация PowerPoint</vt:lpstr>
      <vt:lpstr>Кейс для тренинга солнечные апельсины</vt:lpstr>
      <vt:lpstr>Конфликт Ребенок-ребенок </vt:lpstr>
      <vt:lpstr>Презентация PowerPoint</vt:lpstr>
      <vt:lpstr>Причины  детских конфликтов </vt:lpstr>
      <vt:lpstr>Роль педагога в конфликте </vt:lpstr>
      <vt:lpstr>Презентация PowerPoint</vt:lpstr>
      <vt:lpstr>Презентация PowerPoint</vt:lpstr>
      <vt:lpstr>Правильное отношение к конфликту: </vt:lpstr>
      <vt:lpstr>Неконфликтный коллектив </vt:lpstr>
      <vt:lpstr>Презентация PowerPoint</vt:lpstr>
      <vt:lpstr>Презентация PowerPoint</vt:lpstr>
      <vt:lpstr>Конфликт Ученик – Педагог </vt:lpstr>
      <vt:lpstr>Презентация PowerPoint</vt:lpstr>
      <vt:lpstr>Презентация PowerPoint</vt:lpstr>
      <vt:lpstr>Конфликт Педагог-Педагог</vt:lpstr>
      <vt:lpstr>Типы трудных учителей </vt:lpstr>
      <vt:lpstr>Презентация PowerPoint</vt:lpstr>
      <vt:lpstr>Презентация PowerPoint</vt:lpstr>
      <vt:lpstr>Алгоритм решения конфликтов  в педагогической среде</vt:lpstr>
      <vt:lpstr>Презентация PowerPoint</vt:lpstr>
      <vt:lpstr>Практикум</vt:lpstr>
      <vt:lpstr>Практикум</vt:lpstr>
      <vt:lpstr>Презентация PowerPoint</vt:lpstr>
      <vt:lpstr>Презентация PowerPoint</vt:lpstr>
      <vt:lpstr>Желаю удачи и процветания!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Конфликтология для школ</dc:title>
  <dc:creator>днс</dc:creator>
  <cp:lastModifiedBy>tokm-mariya@yandex.ru</cp:lastModifiedBy>
  <cp:revision>40</cp:revision>
  <dcterms:created xsi:type="dcterms:W3CDTF">2018-03-27T03:09:55Z</dcterms:created>
  <dcterms:modified xsi:type="dcterms:W3CDTF">2024-03-27T14:00:31Z</dcterms:modified>
</cp:coreProperties>
</file>