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58" r:id="rId4"/>
    <p:sldId id="393" r:id="rId5"/>
    <p:sldId id="259" r:id="rId6"/>
    <p:sldId id="270" r:id="rId7"/>
    <p:sldId id="271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91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384" r:id="rId27"/>
    <p:sldId id="385" r:id="rId28"/>
    <p:sldId id="425" r:id="rId29"/>
    <p:sldId id="426" r:id="rId30"/>
    <p:sldId id="396" r:id="rId31"/>
    <p:sldId id="397" r:id="rId32"/>
    <p:sldId id="398" r:id="rId33"/>
    <p:sldId id="394" r:id="rId34"/>
    <p:sldId id="395" r:id="rId35"/>
    <p:sldId id="399" r:id="rId36"/>
    <p:sldId id="386" r:id="rId37"/>
    <p:sldId id="387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388" r:id="rId50"/>
    <p:sldId id="389" r:id="rId51"/>
    <p:sldId id="417" r:id="rId52"/>
    <p:sldId id="418" r:id="rId53"/>
    <p:sldId id="423" r:id="rId54"/>
    <p:sldId id="424" r:id="rId55"/>
    <p:sldId id="390" r:id="rId56"/>
    <p:sldId id="392" r:id="rId57"/>
    <p:sldId id="411" r:id="rId58"/>
    <p:sldId id="412" r:id="rId59"/>
    <p:sldId id="413" r:id="rId60"/>
    <p:sldId id="414" r:id="rId61"/>
    <p:sldId id="415" r:id="rId62"/>
    <p:sldId id="416" r:id="rId63"/>
    <p:sldId id="427" r:id="rId64"/>
    <p:sldId id="365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AEC41-EE0B-4115-BCA7-C181CD733C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5DF521-7C23-4F76-B980-A7826A3D0B1B}">
      <dgm:prSet phldrT="[Текст]"/>
      <dgm:spPr/>
      <dgm:t>
        <a:bodyPr/>
        <a:lstStyle/>
        <a:p>
          <a:r>
            <a:rPr lang="ru-RU" dirty="0"/>
            <a:t>Сбор информации</a:t>
          </a:r>
        </a:p>
        <a:p>
          <a:r>
            <a:rPr lang="ru-RU" dirty="0"/>
            <a:t>Координация  работы</a:t>
          </a:r>
        </a:p>
      </dgm:t>
    </dgm:pt>
    <dgm:pt modelId="{ED33A8F8-52E3-450C-AA19-859123873A92}" type="parTrans" cxnId="{84587447-925D-4582-8BB0-C97B8BB271D8}">
      <dgm:prSet/>
      <dgm:spPr/>
      <dgm:t>
        <a:bodyPr/>
        <a:lstStyle/>
        <a:p>
          <a:endParaRPr lang="ru-RU"/>
        </a:p>
      </dgm:t>
    </dgm:pt>
    <dgm:pt modelId="{467EF5CA-A58D-4D1C-975D-E366A6023661}" type="sibTrans" cxnId="{84587447-925D-4582-8BB0-C97B8BB271D8}">
      <dgm:prSet/>
      <dgm:spPr/>
      <dgm:t>
        <a:bodyPr/>
        <a:lstStyle/>
        <a:p>
          <a:endParaRPr lang="ru-RU"/>
        </a:p>
      </dgm:t>
    </dgm:pt>
    <dgm:pt modelId="{C2E5D954-5A16-47B7-8D06-63B15DF28697}">
      <dgm:prSet phldrT="[Текст]"/>
      <dgm:spPr/>
      <dgm:t>
        <a:bodyPr/>
        <a:lstStyle/>
        <a:p>
          <a:r>
            <a:rPr lang="ru-RU" dirty="0"/>
            <a:t>Информирование </a:t>
          </a:r>
        </a:p>
      </dgm:t>
    </dgm:pt>
    <dgm:pt modelId="{D2E4DF05-3E80-4288-8C81-907B7E49C421}" type="parTrans" cxnId="{F50F3606-405A-4EE7-B542-F908141BC8DB}">
      <dgm:prSet/>
      <dgm:spPr/>
      <dgm:t>
        <a:bodyPr/>
        <a:lstStyle/>
        <a:p>
          <a:endParaRPr lang="ru-RU"/>
        </a:p>
      </dgm:t>
    </dgm:pt>
    <dgm:pt modelId="{D2F296F5-F628-4017-A460-F9F4C889A94E}" type="sibTrans" cxnId="{F50F3606-405A-4EE7-B542-F908141BC8DB}">
      <dgm:prSet/>
      <dgm:spPr/>
      <dgm:t>
        <a:bodyPr/>
        <a:lstStyle/>
        <a:p>
          <a:endParaRPr lang="ru-RU"/>
        </a:p>
      </dgm:t>
    </dgm:pt>
    <dgm:pt modelId="{78C66DC5-5DD1-4545-8BF1-610024BBC81E}">
      <dgm:prSet phldrT="[Текст]"/>
      <dgm:spPr/>
      <dgm:t>
        <a:bodyPr/>
        <a:lstStyle/>
        <a:p>
          <a:r>
            <a:rPr lang="ru-RU" dirty="0"/>
            <a:t>Общие вопросы </a:t>
          </a:r>
        </a:p>
      </dgm:t>
    </dgm:pt>
    <dgm:pt modelId="{DBF8992A-2DC9-4AE7-85F8-16283A654080}" type="parTrans" cxnId="{46603AAF-8940-4E1A-82C1-62243E995BF3}">
      <dgm:prSet/>
      <dgm:spPr/>
      <dgm:t>
        <a:bodyPr/>
        <a:lstStyle/>
        <a:p>
          <a:endParaRPr lang="ru-RU"/>
        </a:p>
      </dgm:t>
    </dgm:pt>
    <dgm:pt modelId="{0B25E126-88EB-4D07-B1F0-28D3E1D286B0}" type="sibTrans" cxnId="{46603AAF-8940-4E1A-82C1-62243E995BF3}">
      <dgm:prSet/>
      <dgm:spPr/>
      <dgm:t>
        <a:bodyPr/>
        <a:lstStyle/>
        <a:p>
          <a:endParaRPr lang="ru-RU"/>
        </a:p>
      </dgm:t>
    </dgm:pt>
    <dgm:pt modelId="{3CBB9378-ABCF-4296-8ABD-60E1729010A6}">
      <dgm:prSet phldrT="[Текст]"/>
      <dgm:spPr/>
      <dgm:t>
        <a:bodyPr/>
        <a:lstStyle/>
        <a:p>
          <a:r>
            <a:rPr lang="ru-RU" dirty="0"/>
            <a:t>Частные вопросы </a:t>
          </a:r>
        </a:p>
      </dgm:t>
    </dgm:pt>
    <dgm:pt modelId="{4F052E3A-91AD-4121-817E-556AF5D49660}" type="parTrans" cxnId="{F9252895-4F46-4524-9C5C-46738FBD7E18}">
      <dgm:prSet/>
      <dgm:spPr/>
      <dgm:t>
        <a:bodyPr/>
        <a:lstStyle/>
        <a:p>
          <a:endParaRPr lang="ru-RU"/>
        </a:p>
      </dgm:t>
    </dgm:pt>
    <dgm:pt modelId="{69D2295A-E7AD-405C-8641-82FE3CB02E0C}" type="sibTrans" cxnId="{F9252895-4F46-4524-9C5C-46738FBD7E18}">
      <dgm:prSet/>
      <dgm:spPr/>
      <dgm:t>
        <a:bodyPr/>
        <a:lstStyle/>
        <a:p>
          <a:endParaRPr lang="ru-RU"/>
        </a:p>
      </dgm:t>
    </dgm:pt>
    <dgm:pt modelId="{3C821879-E082-4182-8365-E6793B53F796}">
      <dgm:prSet phldrT="[Текст]"/>
      <dgm:spPr/>
      <dgm:t>
        <a:bodyPr/>
        <a:lstStyle/>
        <a:p>
          <a:r>
            <a:rPr lang="ru-RU" dirty="0"/>
            <a:t>Коррекция родительских стратегий </a:t>
          </a:r>
        </a:p>
      </dgm:t>
    </dgm:pt>
    <dgm:pt modelId="{A54DC813-6CF2-4AB8-8148-50373D1382C3}" type="parTrans" cxnId="{B2BE88ED-6EC1-4CB9-A047-DC071C03F5C5}">
      <dgm:prSet/>
      <dgm:spPr/>
      <dgm:t>
        <a:bodyPr/>
        <a:lstStyle/>
        <a:p>
          <a:endParaRPr lang="ru-RU"/>
        </a:p>
      </dgm:t>
    </dgm:pt>
    <dgm:pt modelId="{D6AB631E-51FE-4AF6-BEB5-7DEF363AEB38}" type="sibTrans" cxnId="{B2BE88ED-6EC1-4CB9-A047-DC071C03F5C5}">
      <dgm:prSet/>
      <dgm:spPr/>
      <dgm:t>
        <a:bodyPr/>
        <a:lstStyle/>
        <a:p>
          <a:endParaRPr lang="ru-RU"/>
        </a:p>
      </dgm:t>
    </dgm:pt>
    <dgm:pt modelId="{4B6DCFCC-8554-4025-8008-45417E0E02F2}">
      <dgm:prSet phldrT="[Текст]"/>
      <dgm:spPr/>
      <dgm:t>
        <a:bodyPr/>
        <a:lstStyle/>
        <a:p>
          <a:r>
            <a:rPr lang="ru-RU" dirty="0"/>
            <a:t>Коллективные формы работы </a:t>
          </a:r>
        </a:p>
      </dgm:t>
    </dgm:pt>
    <dgm:pt modelId="{666F1DBC-FB2B-4CF8-9C97-E91D4984AE30}" type="parTrans" cxnId="{413A91B6-AF1D-4006-BAEC-39B22A2B7294}">
      <dgm:prSet/>
      <dgm:spPr/>
      <dgm:t>
        <a:bodyPr/>
        <a:lstStyle/>
        <a:p>
          <a:endParaRPr lang="ru-RU"/>
        </a:p>
      </dgm:t>
    </dgm:pt>
    <dgm:pt modelId="{42031329-4D8E-404E-A89A-7936597CA8A7}" type="sibTrans" cxnId="{413A91B6-AF1D-4006-BAEC-39B22A2B7294}">
      <dgm:prSet/>
      <dgm:spPr/>
      <dgm:t>
        <a:bodyPr/>
        <a:lstStyle/>
        <a:p>
          <a:endParaRPr lang="ru-RU"/>
        </a:p>
      </dgm:t>
    </dgm:pt>
    <dgm:pt modelId="{51A4DE96-D88C-497F-8514-82CA51C6A12F}">
      <dgm:prSet phldrT="[Текст]"/>
      <dgm:spPr/>
      <dgm:t>
        <a:bodyPr/>
        <a:lstStyle/>
        <a:p>
          <a:r>
            <a:rPr lang="ru-RU" dirty="0"/>
            <a:t>Индивидуальные формы работы </a:t>
          </a:r>
        </a:p>
      </dgm:t>
    </dgm:pt>
    <dgm:pt modelId="{0AB778F3-301E-4953-AFB3-F1EA020BE964}" type="parTrans" cxnId="{31FD1F14-EB3C-4344-90A9-DDF8E893D7AE}">
      <dgm:prSet/>
      <dgm:spPr/>
      <dgm:t>
        <a:bodyPr/>
        <a:lstStyle/>
        <a:p>
          <a:endParaRPr lang="ru-RU"/>
        </a:p>
      </dgm:t>
    </dgm:pt>
    <dgm:pt modelId="{6881D80F-F642-437F-B017-19BA3F14B1A8}" type="sibTrans" cxnId="{31FD1F14-EB3C-4344-90A9-DDF8E893D7AE}">
      <dgm:prSet/>
      <dgm:spPr/>
      <dgm:t>
        <a:bodyPr/>
        <a:lstStyle/>
        <a:p>
          <a:endParaRPr lang="ru-RU"/>
        </a:p>
      </dgm:t>
    </dgm:pt>
    <dgm:pt modelId="{049F3E71-5494-4C28-A915-CD2E5F8477DD}" type="pres">
      <dgm:prSet presAssocID="{482AEC41-EE0B-4115-BCA7-C181CD733C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5865FA-3FF5-470A-B0F4-EB7977147D8D}" type="pres">
      <dgm:prSet presAssocID="{705DF521-7C23-4F76-B980-A7826A3D0B1B}" presName="hierRoot1" presStyleCnt="0"/>
      <dgm:spPr/>
    </dgm:pt>
    <dgm:pt modelId="{9718FD50-79CC-4F28-8051-3EDA0B4D089E}" type="pres">
      <dgm:prSet presAssocID="{705DF521-7C23-4F76-B980-A7826A3D0B1B}" presName="composite" presStyleCnt="0"/>
      <dgm:spPr/>
    </dgm:pt>
    <dgm:pt modelId="{990FBDF5-3A30-4A36-A33A-AFFA962F9440}" type="pres">
      <dgm:prSet presAssocID="{705DF521-7C23-4F76-B980-A7826A3D0B1B}" presName="background" presStyleLbl="node0" presStyleIdx="0" presStyleCnt="1"/>
      <dgm:spPr/>
    </dgm:pt>
    <dgm:pt modelId="{79CED92C-ED8D-407A-B292-B167B80E97AB}" type="pres">
      <dgm:prSet presAssocID="{705DF521-7C23-4F76-B980-A7826A3D0B1B}" presName="text" presStyleLbl="fgAcc0" presStyleIdx="0" presStyleCnt="1">
        <dgm:presLayoutVars>
          <dgm:chPref val="3"/>
        </dgm:presLayoutVars>
      </dgm:prSet>
      <dgm:spPr/>
    </dgm:pt>
    <dgm:pt modelId="{F77A6097-8876-4087-ABEE-6BF5973C2E8B}" type="pres">
      <dgm:prSet presAssocID="{705DF521-7C23-4F76-B980-A7826A3D0B1B}" presName="hierChild2" presStyleCnt="0"/>
      <dgm:spPr/>
    </dgm:pt>
    <dgm:pt modelId="{489815FB-D76E-46D2-BCFF-26C40C2897BF}" type="pres">
      <dgm:prSet presAssocID="{D2E4DF05-3E80-4288-8C81-907B7E49C421}" presName="Name10" presStyleLbl="parChTrans1D2" presStyleIdx="0" presStyleCnt="2"/>
      <dgm:spPr/>
    </dgm:pt>
    <dgm:pt modelId="{34DDE438-F3A1-41C0-8B3E-A6DFAE8CCE90}" type="pres">
      <dgm:prSet presAssocID="{C2E5D954-5A16-47B7-8D06-63B15DF28697}" presName="hierRoot2" presStyleCnt="0"/>
      <dgm:spPr/>
    </dgm:pt>
    <dgm:pt modelId="{2E72E820-A8B8-4F65-8FB2-3B8E87C01058}" type="pres">
      <dgm:prSet presAssocID="{C2E5D954-5A16-47B7-8D06-63B15DF28697}" presName="composite2" presStyleCnt="0"/>
      <dgm:spPr/>
    </dgm:pt>
    <dgm:pt modelId="{3C689A6F-C3DC-49C3-8442-61591BEDFF5B}" type="pres">
      <dgm:prSet presAssocID="{C2E5D954-5A16-47B7-8D06-63B15DF28697}" presName="background2" presStyleLbl="node2" presStyleIdx="0" presStyleCnt="2"/>
      <dgm:spPr/>
    </dgm:pt>
    <dgm:pt modelId="{CA5EF636-B0C5-4FAD-B604-B4F329975C12}" type="pres">
      <dgm:prSet presAssocID="{C2E5D954-5A16-47B7-8D06-63B15DF28697}" presName="text2" presStyleLbl="fgAcc2" presStyleIdx="0" presStyleCnt="2">
        <dgm:presLayoutVars>
          <dgm:chPref val="3"/>
        </dgm:presLayoutVars>
      </dgm:prSet>
      <dgm:spPr/>
    </dgm:pt>
    <dgm:pt modelId="{DC40B97A-9FBC-416B-B27B-14A7222A60AA}" type="pres">
      <dgm:prSet presAssocID="{C2E5D954-5A16-47B7-8D06-63B15DF28697}" presName="hierChild3" presStyleCnt="0"/>
      <dgm:spPr/>
    </dgm:pt>
    <dgm:pt modelId="{79141A49-4CB5-43E7-A1F8-E1FAFB3C5F57}" type="pres">
      <dgm:prSet presAssocID="{DBF8992A-2DC9-4AE7-85F8-16283A654080}" presName="Name17" presStyleLbl="parChTrans1D3" presStyleIdx="0" presStyleCnt="4"/>
      <dgm:spPr/>
    </dgm:pt>
    <dgm:pt modelId="{E2D4589E-EF73-4A4F-B5E1-DD8FA4F87596}" type="pres">
      <dgm:prSet presAssocID="{78C66DC5-5DD1-4545-8BF1-610024BBC81E}" presName="hierRoot3" presStyleCnt="0"/>
      <dgm:spPr/>
    </dgm:pt>
    <dgm:pt modelId="{B8DBBE08-62A3-4D54-A675-855CD3B95674}" type="pres">
      <dgm:prSet presAssocID="{78C66DC5-5DD1-4545-8BF1-610024BBC81E}" presName="composite3" presStyleCnt="0"/>
      <dgm:spPr/>
    </dgm:pt>
    <dgm:pt modelId="{4C722137-F0F1-44BE-A595-C7D1B0EEEC12}" type="pres">
      <dgm:prSet presAssocID="{78C66DC5-5DD1-4545-8BF1-610024BBC81E}" presName="background3" presStyleLbl="node3" presStyleIdx="0" presStyleCnt="4"/>
      <dgm:spPr/>
    </dgm:pt>
    <dgm:pt modelId="{6B824F17-27F9-4E94-806F-5C6A129DDE78}" type="pres">
      <dgm:prSet presAssocID="{78C66DC5-5DD1-4545-8BF1-610024BBC81E}" presName="text3" presStyleLbl="fgAcc3" presStyleIdx="0" presStyleCnt="4">
        <dgm:presLayoutVars>
          <dgm:chPref val="3"/>
        </dgm:presLayoutVars>
      </dgm:prSet>
      <dgm:spPr/>
    </dgm:pt>
    <dgm:pt modelId="{39AE0603-AA33-4392-890B-8EA660071942}" type="pres">
      <dgm:prSet presAssocID="{78C66DC5-5DD1-4545-8BF1-610024BBC81E}" presName="hierChild4" presStyleCnt="0"/>
      <dgm:spPr/>
    </dgm:pt>
    <dgm:pt modelId="{AA88FC48-944E-41DA-9398-919D7171C6DB}" type="pres">
      <dgm:prSet presAssocID="{4F052E3A-91AD-4121-817E-556AF5D49660}" presName="Name17" presStyleLbl="parChTrans1D3" presStyleIdx="1" presStyleCnt="4"/>
      <dgm:spPr/>
    </dgm:pt>
    <dgm:pt modelId="{54D9D4E0-01C1-4E9C-BD47-796EE2B4458F}" type="pres">
      <dgm:prSet presAssocID="{3CBB9378-ABCF-4296-8ABD-60E1729010A6}" presName="hierRoot3" presStyleCnt="0"/>
      <dgm:spPr/>
    </dgm:pt>
    <dgm:pt modelId="{8884D71C-919A-4468-94CB-14C04816E3F9}" type="pres">
      <dgm:prSet presAssocID="{3CBB9378-ABCF-4296-8ABD-60E1729010A6}" presName="composite3" presStyleCnt="0"/>
      <dgm:spPr/>
    </dgm:pt>
    <dgm:pt modelId="{E1FAE2AF-E464-4529-B5A8-E2723A33D91F}" type="pres">
      <dgm:prSet presAssocID="{3CBB9378-ABCF-4296-8ABD-60E1729010A6}" presName="background3" presStyleLbl="node3" presStyleIdx="1" presStyleCnt="4"/>
      <dgm:spPr/>
    </dgm:pt>
    <dgm:pt modelId="{CC2D7F2F-61B7-4785-AC27-84B8A3905D8C}" type="pres">
      <dgm:prSet presAssocID="{3CBB9378-ABCF-4296-8ABD-60E1729010A6}" presName="text3" presStyleLbl="fgAcc3" presStyleIdx="1" presStyleCnt="4">
        <dgm:presLayoutVars>
          <dgm:chPref val="3"/>
        </dgm:presLayoutVars>
      </dgm:prSet>
      <dgm:spPr/>
    </dgm:pt>
    <dgm:pt modelId="{A7114ADF-D5C2-4AB4-9DBB-147AFD44CE3B}" type="pres">
      <dgm:prSet presAssocID="{3CBB9378-ABCF-4296-8ABD-60E1729010A6}" presName="hierChild4" presStyleCnt="0"/>
      <dgm:spPr/>
    </dgm:pt>
    <dgm:pt modelId="{664BB7E4-A009-443F-BE74-7907B31380D3}" type="pres">
      <dgm:prSet presAssocID="{A54DC813-6CF2-4AB8-8148-50373D1382C3}" presName="Name10" presStyleLbl="parChTrans1D2" presStyleIdx="1" presStyleCnt="2"/>
      <dgm:spPr/>
    </dgm:pt>
    <dgm:pt modelId="{618D72B5-D8B2-4D17-A1B2-120D0B35570E}" type="pres">
      <dgm:prSet presAssocID="{3C821879-E082-4182-8365-E6793B53F796}" presName="hierRoot2" presStyleCnt="0"/>
      <dgm:spPr/>
    </dgm:pt>
    <dgm:pt modelId="{8FD17AC3-22D0-4716-B4DC-2E142FAAFD2B}" type="pres">
      <dgm:prSet presAssocID="{3C821879-E082-4182-8365-E6793B53F796}" presName="composite2" presStyleCnt="0"/>
      <dgm:spPr/>
    </dgm:pt>
    <dgm:pt modelId="{CA801185-33DB-4BE8-86CB-63E22685A358}" type="pres">
      <dgm:prSet presAssocID="{3C821879-E082-4182-8365-E6793B53F796}" presName="background2" presStyleLbl="node2" presStyleIdx="1" presStyleCnt="2"/>
      <dgm:spPr/>
    </dgm:pt>
    <dgm:pt modelId="{C2CB3A87-B8EB-4090-BD21-E252B0B52796}" type="pres">
      <dgm:prSet presAssocID="{3C821879-E082-4182-8365-E6793B53F796}" presName="text2" presStyleLbl="fgAcc2" presStyleIdx="1" presStyleCnt="2">
        <dgm:presLayoutVars>
          <dgm:chPref val="3"/>
        </dgm:presLayoutVars>
      </dgm:prSet>
      <dgm:spPr/>
    </dgm:pt>
    <dgm:pt modelId="{1B4C42F4-3DA5-47D8-8E03-681036DF651E}" type="pres">
      <dgm:prSet presAssocID="{3C821879-E082-4182-8365-E6793B53F796}" presName="hierChild3" presStyleCnt="0"/>
      <dgm:spPr/>
    </dgm:pt>
    <dgm:pt modelId="{C7FFC2EE-001F-4512-A10C-874F4991D6F2}" type="pres">
      <dgm:prSet presAssocID="{666F1DBC-FB2B-4CF8-9C97-E91D4984AE30}" presName="Name17" presStyleLbl="parChTrans1D3" presStyleIdx="2" presStyleCnt="4"/>
      <dgm:spPr/>
    </dgm:pt>
    <dgm:pt modelId="{416467D0-0620-435E-A499-239B3043941A}" type="pres">
      <dgm:prSet presAssocID="{4B6DCFCC-8554-4025-8008-45417E0E02F2}" presName="hierRoot3" presStyleCnt="0"/>
      <dgm:spPr/>
    </dgm:pt>
    <dgm:pt modelId="{FEDE057D-84DF-476F-936E-F48DCA2595BD}" type="pres">
      <dgm:prSet presAssocID="{4B6DCFCC-8554-4025-8008-45417E0E02F2}" presName="composite3" presStyleCnt="0"/>
      <dgm:spPr/>
    </dgm:pt>
    <dgm:pt modelId="{AADEE08C-F42E-4467-856D-7CE1816E88FA}" type="pres">
      <dgm:prSet presAssocID="{4B6DCFCC-8554-4025-8008-45417E0E02F2}" presName="background3" presStyleLbl="node3" presStyleIdx="2" presStyleCnt="4"/>
      <dgm:spPr/>
    </dgm:pt>
    <dgm:pt modelId="{6985BD35-7182-4617-8CAF-F69B7C9923D4}" type="pres">
      <dgm:prSet presAssocID="{4B6DCFCC-8554-4025-8008-45417E0E02F2}" presName="text3" presStyleLbl="fgAcc3" presStyleIdx="2" presStyleCnt="4">
        <dgm:presLayoutVars>
          <dgm:chPref val="3"/>
        </dgm:presLayoutVars>
      </dgm:prSet>
      <dgm:spPr/>
    </dgm:pt>
    <dgm:pt modelId="{7D4773C4-A29D-4531-9E07-506B1B8338FE}" type="pres">
      <dgm:prSet presAssocID="{4B6DCFCC-8554-4025-8008-45417E0E02F2}" presName="hierChild4" presStyleCnt="0"/>
      <dgm:spPr/>
    </dgm:pt>
    <dgm:pt modelId="{4DC85E3A-BFF1-4B87-BA79-996CCF42348B}" type="pres">
      <dgm:prSet presAssocID="{0AB778F3-301E-4953-AFB3-F1EA020BE964}" presName="Name17" presStyleLbl="parChTrans1D3" presStyleIdx="3" presStyleCnt="4"/>
      <dgm:spPr/>
    </dgm:pt>
    <dgm:pt modelId="{5EB33136-D30F-4E32-8AA9-D929FB5FB961}" type="pres">
      <dgm:prSet presAssocID="{51A4DE96-D88C-497F-8514-82CA51C6A12F}" presName="hierRoot3" presStyleCnt="0"/>
      <dgm:spPr/>
    </dgm:pt>
    <dgm:pt modelId="{80B34B1D-7A4F-4173-814E-C2CA014D0118}" type="pres">
      <dgm:prSet presAssocID="{51A4DE96-D88C-497F-8514-82CA51C6A12F}" presName="composite3" presStyleCnt="0"/>
      <dgm:spPr/>
    </dgm:pt>
    <dgm:pt modelId="{877CC578-540B-4004-90ED-45B3EBDAE8DF}" type="pres">
      <dgm:prSet presAssocID="{51A4DE96-D88C-497F-8514-82CA51C6A12F}" presName="background3" presStyleLbl="node3" presStyleIdx="3" presStyleCnt="4"/>
      <dgm:spPr/>
    </dgm:pt>
    <dgm:pt modelId="{AD2C0FD3-9CD4-41A5-8221-076DFADB0510}" type="pres">
      <dgm:prSet presAssocID="{51A4DE96-D88C-497F-8514-82CA51C6A12F}" presName="text3" presStyleLbl="fgAcc3" presStyleIdx="3" presStyleCnt="4">
        <dgm:presLayoutVars>
          <dgm:chPref val="3"/>
        </dgm:presLayoutVars>
      </dgm:prSet>
      <dgm:spPr/>
    </dgm:pt>
    <dgm:pt modelId="{D722ED14-02E1-405D-BD4E-3F83BDC06BAD}" type="pres">
      <dgm:prSet presAssocID="{51A4DE96-D88C-497F-8514-82CA51C6A12F}" presName="hierChild4" presStyleCnt="0"/>
      <dgm:spPr/>
    </dgm:pt>
  </dgm:ptLst>
  <dgm:cxnLst>
    <dgm:cxn modelId="{F50F3606-405A-4EE7-B542-F908141BC8DB}" srcId="{705DF521-7C23-4F76-B980-A7826A3D0B1B}" destId="{C2E5D954-5A16-47B7-8D06-63B15DF28697}" srcOrd="0" destOrd="0" parTransId="{D2E4DF05-3E80-4288-8C81-907B7E49C421}" sibTransId="{D2F296F5-F628-4017-A460-F9F4C889A94E}"/>
    <dgm:cxn modelId="{F8367C09-D6FB-4196-AFA9-214D003DF276}" type="presOf" srcId="{3C821879-E082-4182-8365-E6793B53F796}" destId="{C2CB3A87-B8EB-4090-BD21-E252B0B52796}" srcOrd="0" destOrd="0" presId="urn:microsoft.com/office/officeart/2005/8/layout/hierarchy1"/>
    <dgm:cxn modelId="{31FD1F14-EB3C-4344-90A9-DDF8E893D7AE}" srcId="{3C821879-E082-4182-8365-E6793B53F796}" destId="{51A4DE96-D88C-497F-8514-82CA51C6A12F}" srcOrd="1" destOrd="0" parTransId="{0AB778F3-301E-4953-AFB3-F1EA020BE964}" sibTransId="{6881D80F-F642-437F-B017-19BA3F14B1A8}"/>
    <dgm:cxn modelId="{45233129-EA36-4790-9C83-4C3B3DC6CA38}" type="presOf" srcId="{D2E4DF05-3E80-4288-8C81-907B7E49C421}" destId="{489815FB-D76E-46D2-BCFF-26C40C2897BF}" srcOrd="0" destOrd="0" presId="urn:microsoft.com/office/officeart/2005/8/layout/hierarchy1"/>
    <dgm:cxn modelId="{290D5B3D-906E-4B9B-8413-EF37E1417A62}" type="presOf" srcId="{0AB778F3-301E-4953-AFB3-F1EA020BE964}" destId="{4DC85E3A-BFF1-4B87-BA79-996CCF42348B}" srcOrd="0" destOrd="0" presId="urn:microsoft.com/office/officeart/2005/8/layout/hierarchy1"/>
    <dgm:cxn modelId="{9AB1113F-94F3-4181-89C8-CC3A98AA4190}" type="presOf" srcId="{DBF8992A-2DC9-4AE7-85F8-16283A654080}" destId="{79141A49-4CB5-43E7-A1F8-E1FAFB3C5F57}" srcOrd="0" destOrd="0" presId="urn:microsoft.com/office/officeart/2005/8/layout/hierarchy1"/>
    <dgm:cxn modelId="{84587447-925D-4582-8BB0-C97B8BB271D8}" srcId="{482AEC41-EE0B-4115-BCA7-C181CD733CB8}" destId="{705DF521-7C23-4F76-B980-A7826A3D0B1B}" srcOrd="0" destOrd="0" parTransId="{ED33A8F8-52E3-450C-AA19-859123873A92}" sibTransId="{467EF5CA-A58D-4D1C-975D-E366A6023661}"/>
    <dgm:cxn modelId="{2F9C9B7E-2A86-4C08-B0CF-F154F2FFA344}" type="presOf" srcId="{78C66DC5-5DD1-4545-8BF1-610024BBC81E}" destId="{6B824F17-27F9-4E94-806F-5C6A129DDE78}" srcOrd="0" destOrd="0" presId="urn:microsoft.com/office/officeart/2005/8/layout/hierarchy1"/>
    <dgm:cxn modelId="{73C55E7F-061B-4379-BA72-0C99FB465FD0}" type="presOf" srcId="{4B6DCFCC-8554-4025-8008-45417E0E02F2}" destId="{6985BD35-7182-4617-8CAF-F69B7C9923D4}" srcOrd="0" destOrd="0" presId="urn:microsoft.com/office/officeart/2005/8/layout/hierarchy1"/>
    <dgm:cxn modelId="{A297B593-5867-4605-9153-5792EC4724EA}" type="presOf" srcId="{4F052E3A-91AD-4121-817E-556AF5D49660}" destId="{AA88FC48-944E-41DA-9398-919D7171C6DB}" srcOrd="0" destOrd="0" presId="urn:microsoft.com/office/officeart/2005/8/layout/hierarchy1"/>
    <dgm:cxn modelId="{F9252895-4F46-4524-9C5C-46738FBD7E18}" srcId="{C2E5D954-5A16-47B7-8D06-63B15DF28697}" destId="{3CBB9378-ABCF-4296-8ABD-60E1729010A6}" srcOrd="1" destOrd="0" parTransId="{4F052E3A-91AD-4121-817E-556AF5D49660}" sibTransId="{69D2295A-E7AD-405C-8641-82FE3CB02E0C}"/>
    <dgm:cxn modelId="{41A0E295-E991-4A0B-BD38-88BC9A8DCA63}" type="presOf" srcId="{A54DC813-6CF2-4AB8-8148-50373D1382C3}" destId="{664BB7E4-A009-443F-BE74-7907B31380D3}" srcOrd="0" destOrd="0" presId="urn:microsoft.com/office/officeart/2005/8/layout/hierarchy1"/>
    <dgm:cxn modelId="{46603AAF-8940-4E1A-82C1-62243E995BF3}" srcId="{C2E5D954-5A16-47B7-8D06-63B15DF28697}" destId="{78C66DC5-5DD1-4545-8BF1-610024BBC81E}" srcOrd="0" destOrd="0" parTransId="{DBF8992A-2DC9-4AE7-85F8-16283A654080}" sibTransId="{0B25E126-88EB-4D07-B1F0-28D3E1D286B0}"/>
    <dgm:cxn modelId="{9A57C6B3-2A47-4A64-AA43-9FFFA8C2A5C1}" type="presOf" srcId="{51A4DE96-D88C-497F-8514-82CA51C6A12F}" destId="{AD2C0FD3-9CD4-41A5-8221-076DFADB0510}" srcOrd="0" destOrd="0" presId="urn:microsoft.com/office/officeart/2005/8/layout/hierarchy1"/>
    <dgm:cxn modelId="{413A91B6-AF1D-4006-BAEC-39B22A2B7294}" srcId="{3C821879-E082-4182-8365-E6793B53F796}" destId="{4B6DCFCC-8554-4025-8008-45417E0E02F2}" srcOrd="0" destOrd="0" parTransId="{666F1DBC-FB2B-4CF8-9C97-E91D4984AE30}" sibTransId="{42031329-4D8E-404E-A89A-7936597CA8A7}"/>
    <dgm:cxn modelId="{2379ADBF-DF1B-485F-9393-E9C5C0750DFF}" type="presOf" srcId="{705DF521-7C23-4F76-B980-A7826A3D0B1B}" destId="{79CED92C-ED8D-407A-B292-B167B80E97AB}" srcOrd="0" destOrd="0" presId="urn:microsoft.com/office/officeart/2005/8/layout/hierarchy1"/>
    <dgm:cxn modelId="{727B34C3-3807-48C9-AAB5-98BF6A1F565C}" type="presOf" srcId="{C2E5D954-5A16-47B7-8D06-63B15DF28697}" destId="{CA5EF636-B0C5-4FAD-B604-B4F329975C12}" srcOrd="0" destOrd="0" presId="urn:microsoft.com/office/officeart/2005/8/layout/hierarchy1"/>
    <dgm:cxn modelId="{A3B569C5-6012-4E38-A2BD-561361E15D38}" type="presOf" srcId="{666F1DBC-FB2B-4CF8-9C97-E91D4984AE30}" destId="{C7FFC2EE-001F-4512-A10C-874F4991D6F2}" srcOrd="0" destOrd="0" presId="urn:microsoft.com/office/officeart/2005/8/layout/hierarchy1"/>
    <dgm:cxn modelId="{79C72BE2-BE91-4CCB-87FF-94CA09FD125C}" type="presOf" srcId="{482AEC41-EE0B-4115-BCA7-C181CD733CB8}" destId="{049F3E71-5494-4C28-A915-CD2E5F8477DD}" srcOrd="0" destOrd="0" presId="urn:microsoft.com/office/officeart/2005/8/layout/hierarchy1"/>
    <dgm:cxn modelId="{B2BE88ED-6EC1-4CB9-A047-DC071C03F5C5}" srcId="{705DF521-7C23-4F76-B980-A7826A3D0B1B}" destId="{3C821879-E082-4182-8365-E6793B53F796}" srcOrd="1" destOrd="0" parTransId="{A54DC813-6CF2-4AB8-8148-50373D1382C3}" sibTransId="{D6AB631E-51FE-4AF6-BEB5-7DEF363AEB38}"/>
    <dgm:cxn modelId="{853B48F1-8321-4A4A-929C-2E53D5FC515D}" type="presOf" srcId="{3CBB9378-ABCF-4296-8ABD-60E1729010A6}" destId="{CC2D7F2F-61B7-4785-AC27-84B8A3905D8C}" srcOrd="0" destOrd="0" presId="urn:microsoft.com/office/officeart/2005/8/layout/hierarchy1"/>
    <dgm:cxn modelId="{C2D6CAE4-CB49-49DF-91E4-8377F40DF441}" type="presParOf" srcId="{049F3E71-5494-4C28-A915-CD2E5F8477DD}" destId="{975865FA-3FF5-470A-B0F4-EB7977147D8D}" srcOrd="0" destOrd="0" presId="urn:microsoft.com/office/officeart/2005/8/layout/hierarchy1"/>
    <dgm:cxn modelId="{7EFCF4F8-C4FE-4663-8CA2-DB3A20E7605F}" type="presParOf" srcId="{975865FA-3FF5-470A-B0F4-EB7977147D8D}" destId="{9718FD50-79CC-4F28-8051-3EDA0B4D089E}" srcOrd="0" destOrd="0" presId="urn:microsoft.com/office/officeart/2005/8/layout/hierarchy1"/>
    <dgm:cxn modelId="{4CFC17B3-3672-45A0-8238-09AB08575A45}" type="presParOf" srcId="{9718FD50-79CC-4F28-8051-3EDA0B4D089E}" destId="{990FBDF5-3A30-4A36-A33A-AFFA962F9440}" srcOrd="0" destOrd="0" presId="urn:microsoft.com/office/officeart/2005/8/layout/hierarchy1"/>
    <dgm:cxn modelId="{630BC65F-8E5C-485F-9E68-AB0249706E06}" type="presParOf" srcId="{9718FD50-79CC-4F28-8051-3EDA0B4D089E}" destId="{79CED92C-ED8D-407A-B292-B167B80E97AB}" srcOrd="1" destOrd="0" presId="urn:microsoft.com/office/officeart/2005/8/layout/hierarchy1"/>
    <dgm:cxn modelId="{3CA2FFB1-131F-4D8A-8238-6B0457ABF89C}" type="presParOf" srcId="{975865FA-3FF5-470A-B0F4-EB7977147D8D}" destId="{F77A6097-8876-4087-ABEE-6BF5973C2E8B}" srcOrd="1" destOrd="0" presId="urn:microsoft.com/office/officeart/2005/8/layout/hierarchy1"/>
    <dgm:cxn modelId="{97437C23-1D2C-4868-955A-FF4D56EEA7DA}" type="presParOf" srcId="{F77A6097-8876-4087-ABEE-6BF5973C2E8B}" destId="{489815FB-D76E-46D2-BCFF-26C40C2897BF}" srcOrd="0" destOrd="0" presId="urn:microsoft.com/office/officeart/2005/8/layout/hierarchy1"/>
    <dgm:cxn modelId="{C03AD5F4-A257-44ED-8AD9-81AD0D16C6E9}" type="presParOf" srcId="{F77A6097-8876-4087-ABEE-6BF5973C2E8B}" destId="{34DDE438-F3A1-41C0-8B3E-A6DFAE8CCE90}" srcOrd="1" destOrd="0" presId="urn:microsoft.com/office/officeart/2005/8/layout/hierarchy1"/>
    <dgm:cxn modelId="{FFEC9CFA-E288-4E82-A553-E62E2A51E1B8}" type="presParOf" srcId="{34DDE438-F3A1-41C0-8B3E-A6DFAE8CCE90}" destId="{2E72E820-A8B8-4F65-8FB2-3B8E87C01058}" srcOrd="0" destOrd="0" presId="urn:microsoft.com/office/officeart/2005/8/layout/hierarchy1"/>
    <dgm:cxn modelId="{0F1F7B1C-0A17-48DE-B7D4-F1E4691BE927}" type="presParOf" srcId="{2E72E820-A8B8-4F65-8FB2-3B8E87C01058}" destId="{3C689A6F-C3DC-49C3-8442-61591BEDFF5B}" srcOrd="0" destOrd="0" presId="urn:microsoft.com/office/officeart/2005/8/layout/hierarchy1"/>
    <dgm:cxn modelId="{BD4079B2-77D9-4E93-BD2F-D238A7184BD5}" type="presParOf" srcId="{2E72E820-A8B8-4F65-8FB2-3B8E87C01058}" destId="{CA5EF636-B0C5-4FAD-B604-B4F329975C12}" srcOrd="1" destOrd="0" presId="urn:microsoft.com/office/officeart/2005/8/layout/hierarchy1"/>
    <dgm:cxn modelId="{2B5FD278-23C1-4C40-A0EA-917DB0572B38}" type="presParOf" srcId="{34DDE438-F3A1-41C0-8B3E-A6DFAE8CCE90}" destId="{DC40B97A-9FBC-416B-B27B-14A7222A60AA}" srcOrd="1" destOrd="0" presId="urn:microsoft.com/office/officeart/2005/8/layout/hierarchy1"/>
    <dgm:cxn modelId="{B5BDC110-103C-4651-9361-9172AA3D98E1}" type="presParOf" srcId="{DC40B97A-9FBC-416B-B27B-14A7222A60AA}" destId="{79141A49-4CB5-43E7-A1F8-E1FAFB3C5F57}" srcOrd="0" destOrd="0" presId="urn:microsoft.com/office/officeart/2005/8/layout/hierarchy1"/>
    <dgm:cxn modelId="{8B2F1759-C2CA-4F4F-B4FE-63D7550BB251}" type="presParOf" srcId="{DC40B97A-9FBC-416B-B27B-14A7222A60AA}" destId="{E2D4589E-EF73-4A4F-B5E1-DD8FA4F87596}" srcOrd="1" destOrd="0" presId="urn:microsoft.com/office/officeart/2005/8/layout/hierarchy1"/>
    <dgm:cxn modelId="{43E6A37F-009C-4DA4-B04E-EF56819C8AFC}" type="presParOf" srcId="{E2D4589E-EF73-4A4F-B5E1-DD8FA4F87596}" destId="{B8DBBE08-62A3-4D54-A675-855CD3B95674}" srcOrd="0" destOrd="0" presId="urn:microsoft.com/office/officeart/2005/8/layout/hierarchy1"/>
    <dgm:cxn modelId="{3E4E9B9F-7703-4672-8275-4EA1BBCDF8EC}" type="presParOf" srcId="{B8DBBE08-62A3-4D54-A675-855CD3B95674}" destId="{4C722137-F0F1-44BE-A595-C7D1B0EEEC12}" srcOrd="0" destOrd="0" presId="urn:microsoft.com/office/officeart/2005/8/layout/hierarchy1"/>
    <dgm:cxn modelId="{C714B27D-3058-46D6-B761-4DF4304BC6CD}" type="presParOf" srcId="{B8DBBE08-62A3-4D54-A675-855CD3B95674}" destId="{6B824F17-27F9-4E94-806F-5C6A129DDE78}" srcOrd="1" destOrd="0" presId="urn:microsoft.com/office/officeart/2005/8/layout/hierarchy1"/>
    <dgm:cxn modelId="{BA7B2A14-8E5B-498D-BC67-7B8F7046B774}" type="presParOf" srcId="{E2D4589E-EF73-4A4F-B5E1-DD8FA4F87596}" destId="{39AE0603-AA33-4392-890B-8EA660071942}" srcOrd="1" destOrd="0" presId="urn:microsoft.com/office/officeart/2005/8/layout/hierarchy1"/>
    <dgm:cxn modelId="{9D3CDA0E-2DF8-4B5F-A9F7-3A0DA0A4C336}" type="presParOf" srcId="{DC40B97A-9FBC-416B-B27B-14A7222A60AA}" destId="{AA88FC48-944E-41DA-9398-919D7171C6DB}" srcOrd="2" destOrd="0" presId="urn:microsoft.com/office/officeart/2005/8/layout/hierarchy1"/>
    <dgm:cxn modelId="{A4D3A5A9-2050-4F66-9AA4-081EBD69827F}" type="presParOf" srcId="{DC40B97A-9FBC-416B-B27B-14A7222A60AA}" destId="{54D9D4E0-01C1-4E9C-BD47-796EE2B4458F}" srcOrd="3" destOrd="0" presId="urn:microsoft.com/office/officeart/2005/8/layout/hierarchy1"/>
    <dgm:cxn modelId="{EABB8CBF-03E4-4C97-A459-16188D71548B}" type="presParOf" srcId="{54D9D4E0-01C1-4E9C-BD47-796EE2B4458F}" destId="{8884D71C-919A-4468-94CB-14C04816E3F9}" srcOrd="0" destOrd="0" presId="urn:microsoft.com/office/officeart/2005/8/layout/hierarchy1"/>
    <dgm:cxn modelId="{2CA21A7D-3B6C-4BA9-AFE0-44CE49C293ED}" type="presParOf" srcId="{8884D71C-919A-4468-94CB-14C04816E3F9}" destId="{E1FAE2AF-E464-4529-B5A8-E2723A33D91F}" srcOrd="0" destOrd="0" presId="urn:microsoft.com/office/officeart/2005/8/layout/hierarchy1"/>
    <dgm:cxn modelId="{BDC88314-8856-4E62-8B73-AB737D858FE4}" type="presParOf" srcId="{8884D71C-919A-4468-94CB-14C04816E3F9}" destId="{CC2D7F2F-61B7-4785-AC27-84B8A3905D8C}" srcOrd="1" destOrd="0" presId="urn:microsoft.com/office/officeart/2005/8/layout/hierarchy1"/>
    <dgm:cxn modelId="{63F54D5D-185F-40E0-8C55-0035D4E8B0A0}" type="presParOf" srcId="{54D9D4E0-01C1-4E9C-BD47-796EE2B4458F}" destId="{A7114ADF-D5C2-4AB4-9DBB-147AFD44CE3B}" srcOrd="1" destOrd="0" presId="urn:microsoft.com/office/officeart/2005/8/layout/hierarchy1"/>
    <dgm:cxn modelId="{BA6E9C57-CA0F-4A40-A4DC-6217C4291CF5}" type="presParOf" srcId="{F77A6097-8876-4087-ABEE-6BF5973C2E8B}" destId="{664BB7E4-A009-443F-BE74-7907B31380D3}" srcOrd="2" destOrd="0" presId="urn:microsoft.com/office/officeart/2005/8/layout/hierarchy1"/>
    <dgm:cxn modelId="{4B3631E1-0607-43DE-8A9C-3158048C1258}" type="presParOf" srcId="{F77A6097-8876-4087-ABEE-6BF5973C2E8B}" destId="{618D72B5-D8B2-4D17-A1B2-120D0B35570E}" srcOrd="3" destOrd="0" presId="urn:microsoft.com/office/officeart/2005/8/layout/hierarchy1"/>
    <dgm:cxn modelId="{422B7742-EFA9-42A4-A2DC-379E0CE7AD1B}" type="presParOf" srcId="{618D72B5-D8B2-4D17-A1B2-120D0B35570E}" destId="{8FD17AC3-22D0-4716-B4DC-2E142FAAFD2B}" srcOrd="0" destOrd="0" presId="urn:microsoft.com/office/officeart/2005/8/layout/hierarchy1"/>
    <dgm:cxn modelId="{2AD09036-1119-425B-9F73-046C05750EF8}" type="presParOf" srcId="{8FD17AC3-22D0-4716-B4DC-2E142FAAFD2B}" destId="{CA801185-33DB-4BE8-86CB-63E22685A358}" srcOrd="0" destOrd="0" presId="urn:microsoft.com/office/officeart/2005/8/layout/hierarchy1"/>
    <dgm:cxn modelId="{7CB76910-1E26-44C3-9D29-222F1E43E3A3}" type="presParOf" srcId="{8FD17AC3-22D0-4716-B4DC-2E142FAAFD2B}" destId="{C2CB3A87-B8EB-4090-BD21-E252B0B52796}" srcOrd="1" destOrd="0" presId="urn:microsoft.com/office/officeart/2005/8/layout/hierarchy1"/>
    <dgm:cxn modelId="{9A4AC6F0-A96D-4833-9200-524776DF1EE5}" type="presParOf" srcId="{618D72B5-D8B2-4D17-A1B2-120D0B35570E}" destId="{1B4C42F4-3DA5-47D8-8E03-681036DF651E}" srcOrd="1" destOrd="0" presId="urn:microsoft.com/office/officeart/2005/8/layout/hierarchy1"/>
    <dgm:cxn modelId="{DE8F1CE2-52C4-49E9-A1CD-521DE8004F41}" type="presParOf" srcId="{1B4C42F4-3DA5-47D8-8E03-681036DF651E}" destId="{C7FFC2EE-001F-4512-A10C-874F4991D6F2}" srcOrd="0" destOrd="0" presId="urn:microsoft.com/office/officeart/2005/8/layout/hierarchy1"/>
    <dgm:cxn modelId="{61D7B99E-FD14-4EB2-A184-4D39E66F9024}" type="presParOf" srcId="{1B4C42F4-3DA5-47D8-8E03-681036DF651E}" destId="{416467D0-0620-435E-A499-239B3043941A}" srcOrd="1" destOrd="0" presId="urn:microsoft.com/office/officeart/2005/8/layout/hierarchy1"/>
    <dgm:cxn modelId="{CF5594BD-6E05-426E-8371-D13136F9DEBE}" type="presParOf" srcId="{416467D0-0620-435E-A499-239B3043941A}" destId="{FEDE057D-84DF-476F-936E-F48DCA2595BD}" srcOrd="0" destOrd="0" presId="urn:microsoft.com/office/officeart/2005/8/layout/hierarchy1"/>
    <dgm:cxn modelId="{7ABA7AC8-D184-48DA-9303-338933FFECA7}" type="presParOf" srcId="{FEDE057D-84DF-476F-936E-F48DCA2595BD}" destId="{AADEE08C-F42E-4467-856D-7CE1816E88FA}" srcOrd="0" destOrd="0" presId="urn:microsoft.com/office/officeart/2005/8/layout/hierarchy1"/>
    <dgm:cxn modelId="{EC5D574A-6887-4F47-8C0B-B83661A0DFF1}" type="presParOf" srcId="{FEDE057D-84DF-476F-936E-F48DCA2595BD}" destId="{6985BD35-7182-4617-8CAF-F69B7C9923D4}" srcOrd="1" destOrd="0" presId="urn:microsoft.com/office/officeart/2005/8/layout/hierarchy1"/>
    <dgm:cxn modelId="{9D741621-F618-4252-B79D-BADE19F4E813}" type="presParOf" srcId="{416467D0-0620-435E-A499-239B3043941A}" destId="{7D4773C4-A29D-4531-9E07-506B1B8338FE}" srcOrd="1" destOrd="0" presId="urn:microsoft.com/office/officeart/2005/8/layout/hierarchy1"/>
    <dgm:cxn modelId="{7B035DD6-4D72-4365-9AC4-1FE5F10056F2}" type="presParOf" srcId="{1B4C42F4-3DA5-47D8-8E03-681036DF651E}" destId="{4DC85E3A-BFF1-4B87-BA79-996CCF42348B}" srcOrd="2" destOrd="0" presId="urn:microsoft.com/office/officeart/2005/8/layout/hierarchy1"/>
    <dgm:cxn modelId="{F171F53A-553F-46AA-B0EE-7288503727B0}" type="presParOf" srcId="{1B4C42F4-3DA5-47D8-8E03-681036DF651E}" destId="{5EB33136-D30F-4E32-8AA9-D929FB5FB961}" srcOrd="3" destOrd="0" presId="urn:microsoft.com/office/officeart/2005/8/layout/hierarchy1"/>
    <dgm:cxn modelId="{D6261DF8-5DEB-4401-927C-D27F39D4DA4C}" type="presParOf" srcId="{5EB33136-D30F-4E32-8AA9-D929FB5FB961}" destId="{80B34B1D-7A4F-4173-814E-C2CA014D0118}" srcOrd="0" destOrd="0" presId="urn:microsoft.com/office/officeart/2005/8/layout/hierarchy1"/>
    <dgm:cxn modelId="{2BAB9CA6-F0BF-485F-AAA8-CDB00289D482}" type="presParOf" srcId="{80B34B1D-7A4F-4173-814E-C2CA014D0118}" destId="{877CC578-540B-4004-90ED-45B3EBDAE8DF}" srcOrd="0" destOrd="0" presId="urn:microsoft.com/office/officeart/2005/8/layout/hierarchy1"/>
    <dgm:cxn modelId="{C202C7FD-A289-4D71-9947-6AED5434B045}" type="presParOf" srcId="{80B34B1D-7A4F-4173-814E-C2CA014D0118}" destId="{AD2C0FD3-9CD4-41A5-8221-076DFADB0510}" srcOrd="1" destOrd="0" presId="urn:microsoft.com/office/officeart/2005/8/layout/hierarchy1"/>
    <dgm:cxn modelId="{EF74B93B-7DEE-4F29-9D4D-1B3C48276373}" type="presParOf" srcId="{5EB33136-D30F-4E32-8AA9-D929FB5FB961}" destId="{D722ED14-02E1-405D-BD4E-3F83BDC06B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85E3A-BFF1-4B87-BA79-996CCF42348B}">
      <dsp:nvSpPr>
        <dsp:cNvPr id="0" name=""/>
        <dsp:cNvSpPr/>
      </dsp:nvSpPr>
      <dsp:spPr>
        <a:xfrm>
          <a:off x="7559995" y="3053046"/>
          <a:ext cx="1195026" cy="568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68"/>
              </a:lnTo>
              <a:lnTo>
                <a:pt x="1195026" y="387568"/>
              </a:lnTo>
              <a:lnTo>
                <a:pt x="1195026" y="56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FC2EE-001F-4512-A10C-874F4991D6F2}">
      <dsp:nvSpPr>
        <dsp:cNvPr id="0" name=""/>
        <dsp:cNvSpPr/>
      </dsp:nvSpPr>
      <dsp:spPr>
        <a:xfrm>
          <a:off x="6364969" y="3053046"/>
          <a:ext cx="1195026" cy="568723"/>
        </a:xfrm>
        <a:custGeom>
          <a:avLst/>
          <a:gdLst/>
          <a:ahLst/>
          <a:cxnLst/>
          <a:rect l="0" t="0" r="0" b="0"/>
          <a:pathLst>
            <a:path>
              <a:moveTo>
                <a:pt x="1195026" y="0"/>
              </a:moveTo>
              <a:lnTo>
                <a:pt x="1195026" y="387568"/>
              </a:lnTo>
              <a:lnTo>
                <a:pt x="0" y="387568"/>
              </a:lnTo>
              <a:lnTo>
                <a:pt x="0" y="56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BB7E4-A009-443F-BE74-7907B31380D3}">
      <dsp:nvSpPr>
        <dsp:cNvPr id="0" name=""/>
        <dsp:cNvSpPr/>
      </dsp:nvSpPr>
      <dsp:spPr>
        <a:xfrm>
          <a:off x="5169942" y="1242581"/>
          <a:ext cx="2390053" cy="568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68"/>
              </a:lnTo>
              <a:lnTo>
                <a:pt x="2390053" y="387568"/>
              </a:lnTo>
              <a:lnTo>
                <a:pt x="2390053" y="5687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8FC48-944E-41DA-9398-919D7171C6DB}">
      <dsp:nvSpPr>
        <dsp:cNvPr id="0" name=""/>
        <dsp:cNvSpPr/>
      </dsp:nvSpPr>
      <dsp:spPr>
        <a:xfrm>
          <a:off x="2779889" y="3053046"/>
          <a:ext cx="1195026" cy="568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68"/>
              </a:lnTo>
              <a:lnTo>
                <a:pt x="1195026" y="387568"/>
              </a:lnTo>
              <a:lnTo>
                <a:pt x="1195026" y="56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41A49-4CB5-43E7-A1F8-E1FAFB3C5F57}">
      <dsp:nvSpPr>
        <dsp:cNvPr id="0" name=""/>
        <dsp:cNvSpPr/>
      </dsp:nvSpPr>
      <dsp:spPr>
        <a:xfrm>
          <a:off x="1584863" y="3053046"/>
          <a:ext cx="1195026" cy="568723"/>
        </a:xfrm>
        <a:custGeom>
          <a:avLst/>
          <a:gdLst/>
          <a:ahLst/>
          <a:cxnLst/>
          <a:rect l="0" t="0" r="0" b="0"/>
          <a:pathLst>
            <a:path>
              <a:moveTo>
                <a:pt x="1195026" y="0"/>
              </a:moveTo>
              <a:lnTo>
                <a:pt x="1195026" y="387568"/>
              </a:lnTo>
              <a:lnTo>
                <a:pt x="0" y="387568"/>
              </a:lnTo>
              <a:lnTo>
                <a:pt x="0" y="56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815FB-D76E-46D2-BCFF-26C40C2897BF}">
      <dsp:nvSpPr>
        <dsp:cNvPr id="0" name=""/>
        <dsp:cNvSpPr/>
      </dsp:nvSpPr>
      <dsp:spPr>
        <a:xfrm>
          <a:off x="2779889" y="1242581"/>
          <a:ext cx="2390053" cy="568723"/>
        </a:xfrm>
        <a:custGeom>
          <a:avLst/>
          <a:gdLst/>
          <a:ahLst/>
          <a:cxnLst/>
          <a:rect l="0" t="0" r="0" b="0"/>
          <a:pathLst>
            <a:path>
              <a:moveTo>
                <a:pt x="2390053" y="0"/>
              </a:moveTo>
              <a:lnTo>
                <a:pt x="2390053" y="387568"/>
              </a:lnTo>
              <a:lnTo>
                <a:pt x="0" y="387568"/>
              </a:lnTo>
              <a:lnTo>
                <a:pt x="0" y="5687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FBDF5-3A30-4A36-A33A-AFFA962F9440}">
      <dsp:nvSpPr>
        <dsp:cNvPr id="0" name=""/>
        <dsp:cNvSpPr/>
      </dsp:nvSpPr>
      <dsp:spPr>
        <a:xfrm>
          <a:off x="4192193" y="839"/>
          <a:ext cx="1955497" cy="1241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ED92C-ED8D-407A-B292-B167B80E97AB}">
      <dsp:nvSpPr>
        <dsp:cNvPr id="0" name=""/>
        <dsp:cNvSpPr/>
      </dsp:nvSpPr>
      <dsp:spPr>
        <a:xfrm>
          <a:off x="4409471" y="207253"/>
          <a:ext cx="1955497" cy="1241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Сбор информации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Координация  работы</a:t>
          </a:r>
        </a:p>
      </dsp:txBody>
      <dsp:txXfrm>
        <a:off x="4409471" y="207253"/>
        <a:ext cx="1955497" cy="1241741"/>
      </dsp:txXfrm>
    </dsp:sp>
    <dsp:sp modelId="{3C689A6F-C3DC-49C3-8442-61591BEDFF5B}">
      <dsp:nvSpPr>
        <dsp:cNvPr id="0" name=""/>
        <dsp:cNvSpPr/>
      </dsp:nvSpPr>
      <dsp:spPr>
        <a:xfrm>
          <a:off x="1802140" y="1811305"/>
          <a:ext cx="1955497" cy="1241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EF636-B0C5-4FAD-B604-B4F329975C12}">
      <dsp:nvSpPr>
        <dsp:cNvPr id="0" name=""/>
        <dsp:cNvSpPr/>
      </dsp:nvSpPr>
      <dsp:spPr>
        <a:xfrm>
          <a:off x="2019418" y="2017718"/>
          <a:ext cx="1955497" cy="1241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Информирование </a:t>
          </a:r>
        </a:p>
      </dsp:txBody>
      <dsp:txXfrm>
        <a:off x="2019418" y="2017718"/>
        <a:ext cx="1955497" cy="1241741"/>
      </dsp:txXfrm>
    </dsp:sp>
    <dsp:sp modelId="{4C722137-F0F1-44BE-A595-C7D1B0EEEC12}">
      <dsp:nvSpPr>
        <dsp:cNvPr id="0" name=""/>
        <dsp:cNvSpPr/>
      </dsp:nvSpPr>
      <dsp:spPr>
        <a:xfrm>
          <a:off x="607114" y="3621770"/>
          <a:ext cx="1955497" cy="1241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24F17-27F9-4E94-806F-5C6A129DDE78}">
      <dsp:nvSpPr>
        <dsp:cNvPr id="0" name=""/>
        <dsp:cNvSpPr/>
      </dsp:nvSpPr>
      <dsp:spPr>
        <a:xfrm>
          <a:off x="824391" y="3828183"/>
          <a:ext cx="1955497" cy="1241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Общие вопросы </a:t>
          </a:r>
        </a:p>
      </dsp:txBody>
      <dsp:txXfrm>
        <a:off x="824391" y="3828183"/>
        <a:ext cx="1955497" cy="1241741"/>
      </dsp:txXfrm>
    </dsp:sp>
    <dsp:sp modelId="{E1FAE2AF-E464-4529-B5A8-E2723A33D91F}">
      <dsp:nvSpPr>
        <dsp:cNvPr id="0" name=""/>
        <dsp:cNvSpPr/>
      </dsp:nvSpPr>
      <dsp:spPr>
        <a:xfrm>
          <a:off x="2997167" y="3621770"/>
          <a:ext cx="1955497" cy="1241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D7F2F-61B7-4785-AC27-84B8A3905D8C}">
      <dsp:nvSpPr>
        <dsp:cNvPr id="0" name=""/>
        <dsp:cNvSpPr/>
      </dsp:nvSpPr>
      <dsp:spPr>
        <a:xfrm>
          <a:off x="3214444" y="3828183"/>
          <a:ext cx="1955497" cy="1241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Частные вопросы </a:t>
          </a:r>
        </a:p>
      </dsp:txBody>
      <dsp:txXfrm>
        <a:off x="3214444" y="3828183"/>
        <a:ext cx="1955497" cy="1241741"/>
      </dsp:txXfrm>
    </dsp:sp>
    <dsp:sp modelId="{CA801185-33DB-4BE8-86CB-63E22685A358}">
      <dsp:nvSpPr>
        <dsp:cNvPr id="0" name=""/>
        <dsp:cNvSpPr/>
      </dsp:nvSpPr>
      <dsp:spPr>
        <a:xfrm>
          <a:off x="6582246" y="1811305"/>
          <a:ext cx="1955497" cy="1241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B3A87-B8EB-4090-BD21-E252B0B52796}">
      <dsp:nvSpPr>
        <dsp:cNvPr id="0" name=""/>
        <dsp:cNvSpPr/>
      </dsp:nvSpPr>
      <dsp:spPr>
        <a:xfrm>
          <a:off x="6799524" y="2017718"/>
          <a:ext cx="1955497" cy="1241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Коррекция родительских стратегий </a:t>
          </a:r>
        </a:p>
      </dsp:txBody>
      <dsp:txXfrm>
        <a:off x="6799524" y="2017718"/>
        <a:ext cx="1955497" cy="1241741"/>
      </dsp:txXfrm>
    </dsp:sp>
    <dsp:sp modelId="{AADEE08C-F42E-4467-856D-7CE1816E88FA}">
      <dsp:nvSpPr>
        <dsp:cNvPr id="0" name=""/>
        <dsp:cNvSpPr/>
      </dsp:nvSpPr>
      <dsp:spPr>
        <a:xfrm>
          <a:off x="5387220" y="3621770"/>
          <a:ext cx="1955497" cy="1241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5BD35-7182-4617-8CAF-F69B7C9923D4}">
      <dsp:nvSpPr>
        <dsp:cNvPr id="0" name=""/>
        <dsp:cNvSpPr/>
      </dsp:nvSpPr>
      <dsp:spPr>
        <a:xfrm>
          <a:off x="5604497" y="3828183"/>
          <a:ext cx="1955497" cy="1241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Коллективные формы работы </a:t>
          </a:r>
        </a:p>
      </dsp:txBody>
      <dsp:txXfrm>
        <a:off x="5604497" y="3828183"/>
        <a:ext cx="1955497" cy="1241741"/>
      </dsp:txXfrm>
    </dsp:sp>
    <dsp:sp modelId="{877CC578-540B-4004-90ED-45B3EBDAE8DF}">
      <dsp:nvSpPr>
        <dsp:cNvPr id="0" name=""/>
        <dsp:cNvSpPr/>
      </dsp:nvSpPr>
      <dsp:spPr>
        <a:xfrm>
          <a:off x="7777273" y="3621770"/>
          <a:ext cx="1955497" cy="1241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C0FD3-9CD4-41A5-8221-076DFADB0510}">
      <dsp:nvSpPr>
        <dsp:cNvPr id="0" name=""/>
        <dsp:cNvSpPr/>
      </dsp:nvSpPr>
      <dsp:spPr>
        <a:xfrm>
          <a:off x="7994550" y="3828183"/>
          <a:ext cx="1955497" cy="1241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Индивидуальные формы работы </a:t>
          </a:r>
        </a:p>
      </dsp:txBody>
      <dsp:txXfrm>
        <a:off x="7994550" y="3828183"/>
        <a:ext cx="1955497" cy="1241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0A898-91C6-4839-9990-2C38084A1C9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EF171-12AC-4ECE-BE6F-EF0ADBA52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4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06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0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4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0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1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2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7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9CA2A7-87F3-442E-99B7-1250775AAAD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498D01-2615-4A18-B0D9-1A2DD83A93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olnet.ee/parents/p2_08" TargetMode="External"/><Relationship Id="rId2" Type="http://schemas.openxmlformats.org/officeDocument/2006/relationships/hyperlink" Target="http://www.psi-test.ru/ris/vagner/ogla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u.by/kaf_new/mpp/066.pdf" TargetMode="External"/><Relationship Id="rId2" Type="http://schemas.openxmlformats.org/officeDocument/2006/relationships/hyperlink" Target="http://psylab.info/%D0%9E%D0%BF%D1%80%D0%BE%D1%81%D0%BD%D0%B8%D0%BA_%D1%80%D0%BE%D0%B4%D0%B8%D1%82%D0%B5%D0%BB%D1%8C%D1%81%D0%BA%D0%BE%D0%B3%D0%BE_%D0%BE%D1%82%D0%BD%D0%BE%D1%88%D0%B5%D0%BD%D0%B8%D1%8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detsad-online.ru/17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Ap1wCxQsdY&amp;t=18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kpk-fpr.zenclass.ru/public/course/14a50fe9-ebbb-4fd5-9c76-6645a855d27d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kmmariya" TargetMode="External"/><Relationship Id="rId2" Type="http://schemas.openxmlformats.org/officeDocument/2006/relationships/hyperlink" Target="mailto:tokm-mariya@yandex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/>
              <a:t>Как выстроить рабочие отношения  с родителями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Токмянина Мария </a:t>
            </a:r>
            <a:r>
              <a:rPr lang="ru-RU" dirty="0" err="1"/>
              <a:t>александровна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72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делового общения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Главное – цель! Осязаемая, понятная всем участникам коммуникации. (</a:t>
            </a:r>
            <a:r>
              <a:rPr lang="ru-RU" sz="2400" i="1" dirty="0"/>
              <a:t>Общение ради общения не относится к деловой коммуникации</a:t>
            </a:r>
            <a:r>
              <a:rPr lang="ru-RU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Обсуждаются в основном рабочие вопросы. Для встреч в неформальной обстановке уместен </a:t>
            </a:r>
            <a:r>
              <a:rPr lang="en-US" i="1" dirty="0"/>
              <a:t>small </a:t>
            </a:r>
            <a:r>
              <a:rPr lang="en-US" i="1" dirty="0" err="1"/>
              <a:t>tolk</a:t>
            </a:r>
            <a:r>
              <a:rPr lang="en-US" i="1" dirty="0"/>
              <a:t> – </a:t>
            </a:r>
            <a:r>
              <a:rPr lang="ru-RU" dirty="0"/>
              <a:t>разговоры на общие темы – погода, культура, путешествия</a:t>
            </a:r>
          </a:p>
          <a:p>
            <a:pPr marL="514350" indent="-514350">
              <a:buFont typeface="+mj-lt"/>
              <a:buAutoNum type="arabicPeriod"/>
            </a:pPr>
            <a:endParaRPr lang="ru-RU" i="1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делового общения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ru-RU" dirty="0"/>
              <a:t>Меньше эмоций! Уместен спокойный и заинтересованный тон общения.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dirty="0"/>
              <a:t>Личные симпатии и антипатии не имеют значения.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dirty="0"/>
              <a:t>Отношения строго регламентированы (когда звонить, писать, какое время отводится на общение)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dirty="0"/>
              <a:t>Отсутствует фамильярность (Наденька, дорогуша </a:t>
            </a:r>
            <a:r>
              <a:rPr lang="ru-RU" dirty="0" err="1"/>
              <a:t>и.т.д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496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Позиции в диалоге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32480" y="1964224"/>
            <a:ext cx="4042792" cy="5256583"/>
          </a:xfrm>
        </p:spPr>
        <p:txBody>
          <a:bodyPr/>
          <a:lstStyle/>
          <a:p>
            <a:r>
              <a:rPr lang="ru-RU" sz="2800" dirty="0"/>
              <a:t>Вертикальная позиция:</a:t>
            </a:r>
          </a:p>
          <a:p>
            <a:pPr lvl="1"/>
            <a:r>
              <a:rPr lang="ru-RU" sz="2400" dirty="0"/>
              <a:t>«Я большой – ты маленький»</a:t>
            </a:r>
          </a:p>
          <a:p>
            <a:pPr lvl="1"/>
            <a:r>
              <a:rPr lang="ru-RU" sz="2400" dirty="0"/>
              <a:t>Ты большой- я маленький»</a:t>
            </a:r>
          </a:p>
          <a:p>
            <a:pPr lvl="1"/>
            <a:endParaRPr lang="ru-RU" sz="2400" dirty="0"/>
          </a:p>
          <a:p>
            <a:pPr lvl="1"/>
            <a:r>
              <a:rPr lang="ru-RU" sz="2400" dirty="0"/>
              <a:t>Иерархия</a:t>
            </a:r>
          </a:p>
          <a:p>
            <a:pPr lvl="1"/>
            <a:r>
              <a:rPr lang="ru-RU" sz="2400" dirty="0"/>
              <a:t>Устойчивость</a:t>
            </a:r>
          </a:p>
          <a:p>
            <a:pPr lvl="1"/>
            <a:r>
              <a:rPr lang="ru-RU" sz="2400" dirty="0"/>
              <a:t>Опора на традицию</a:t>
            </a:r>
          </a:p>
          <a:p>
            <a:pPr lvl="1"/>
            <a:r>
              <a:rPr lang="ru-RU" sz="2400" dirty="0"/>
              <a:t>Отношения подчинения </a:t>
            </a:r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855640" y="1772816"/>
            <a:ext cx="2304256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2711624" y="4005064"/>
            <a:ext cx="2592288" cy="21602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0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427255"/>
            <a:ext cx="5436096" cy="305780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Позиция родителя (доминирование)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013" y="1755554"/>
            <a:ext cx="4883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Взгляд сверху вниз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Положение в пространстве выше собеседника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Элементы  формы в одежде + деловой стиль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Громкий голос. Короткие утвердительные предложения.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Выражения долженствования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42016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03" y="1916833"/>
            <a:ext cx="4629038" cy="30860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9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Позиция ребенка (подчинение)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645" y="2083087"/>
            <a:ext cx="49107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Взгляд снизу вверх</a:t>
            </a:r>
          </a:p>
          <a:p>
            <a:pPr marL="342900" indent="-342900">
              <a:buAutoNum type="arabicPeriod"/>
            </a:pPr>
            <a:r>
              <a:rPr lang="ru-RU" sz="2800" dirty="0"/>
              <a:t>Вопросительные или просительные интонации</a:t>
            </a:r>
          </a:p>
          <a:p>
            <a:pPr marL="342900" indent="-342900">
              <a:buAutoNum type="arabicPeriod"/>
            </a:pPr>
            <a:r>
              <a:rPr lang="ru-RU" sz="2800" dirty="0"/>
              <a:t>Одежда, похожая на одежду детей и подростков, «домашняя одежда»</a:t>
            </a:r>
          </a:p>
          <a:p>
            <a:pPr marL="342900" indent="-342900">
              <a:buAutoNum type="arabicPeriod"/>
            </a:pPr>
            <a:r>
              <a:rPr lang="ru-RU" sz="2800" dirty="0"/>
              <a:t>Дрожащие интонации в голосе</a:t>
            </a:r>
          </a:p>
        </p:txBody>
      </p:sp>
    </p:spTree>
    <p:extLst>
      <p:ext uri="{BB962C8B-B14F-4D97-AF65-F5344CB8AC3E}">
        <p14:creationId xmlns:p14="http://schemas.microsoft.com/office/powerpoint/2010/main" val="100808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Горизонтальная позиция(сотрудничество)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97280" y="1845734"/>
            <a:ext cx="4928378" cy="4023360"/>
          </a:xfrm>
        </p:spPr>
        <p:txBody>
          <a:bodyPr>
            <a:normAutofit/>
          </a:bodyPr>
          <a:lstStyle/>
          <a:p>
            <a:pPr lvl="3"/>
            <a:r>
              <a:rPr lang="ru-RU" sz="3600" dirty="0"/>
              <a:t>«Круглый стол»</a:t>
            </a:r>
          </a:p>
          <a:p>
            <a:pPr lvl="3"/>
            <a:r>
              <a:rPr lang="ru-RU" sz="3600" dirty="0"/>
              <a:t>Близкое расположение друг к другу</a:t>
            </a:r>
          </a:p>
          <a:p>
            <a:pPr lvl="3"/>
            <a:r>
              <a:rPr lang="ru-RU" sz="3600" dirty="0"/>
              <a:t>Я-высказывания</a:t>
            </a:r>
          </a:p>
          <a:p>
            <a:pPr lvl="3"/>
            <a:r>
              <a:rPr lang="ru-RU" sz="3600" dirty="0" err="1"/>
              <a:t>Ассертивный</a:t>
            </a:r>
            <a:r>
              <a:rPr lang="ru-RU" sz="3600" dirty="0"/>
              <a:t> стиль поведения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871864" y="4754646"/>
            <a:ext cx="3312368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8410600" y="4754646"/>
            <a:ext cx="3600400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855709"/>
            <a:ext cx="4878288" cy="2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03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/>
              <a:t>Сотрудничество а не наставничество. Работаем с родителями как взрослый со взрослым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Доброжелательное и уважительное отношение к родителям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Индивидуальный подход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Динамичность: быстрое реагирование на изменение ситуации.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Адекватная оценка себя как специалиста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Принципы взаимодействия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520487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r>
              <a:rPr lang="ru-RU" dirty="0"/>
              <a:t>Типы родительского отношения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968199"/>
              </p:ext>
            </p:extLst>
          </p:nvPr>
        </p:nvGraphicFramePr>
        <p:xfrm>
          <a:off x="4193321" y="1905836"/>
          <a:ext cx="7528578" cy="410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23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Достоинства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Недостатки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5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активная  жизненная  позиция,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Стремление</a:t>
                      </a:r>
                      <a:r>
                        <a:rPr lang="ru-RU" baseline="0" dirty="0"/>
                        <a:t>  р</a:t>
                      </a:r>
                      <a:r>
                        <a:rPr lang="ru-RU" dirty="0"/>
                        <a:t>уководствоваться своими собственными убеждениями вопреки уговорам и рекомендациям со стороны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Упорство в достижении цели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Ораторское мастерство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неумение сдерживать свой гнев и раздражение;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отсутствие контроля за импульсивностью собственных поступков;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склонность к участию в ссорах и скандалах;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откровенное противопоставление себя социальной среде (специалистам, педагогам, администрации и т.д.).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466800" y="212750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Авторитарный тип </a:t>
            </a:r>
          </a:p>
        </p:txBody>
      </p:sp>
    </p:spTree>
    <p:extLst>
      <p:ext uri="{BB962C8B-B14F-4D97-AF65-F5344CB8AC3E}">
        <p14:creationId xmlns:p14="http://schemas.microsoft.com/office/powerpoint/2010/main" val="16677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5637" y="1916832"/>
            <a:ext cx="7121236" cy="5602627"/>
          </a:xfrm>
        </p:spPr>
        <p:txBody>
          <a:bodyPr/>
          <a:lstStyle/>
          <a:p>
            <a:r>
              <a:rPr lang="ru-RU" dirty="0"/>
              <a:t>А что на самом деле: </a:t>
            </a:r>
          </a:p>
          <a:p>
            <a:r>
              <a:rPr lang="ru-RU" dirty="0"/>
              <a:t>Тревога и </a:t>
            </a:r>
            <a:r>
              <a:rPr lang="ru-RU" dirty="0" err="1"/>
              <a:t>сверхконтроль</a:t>
            </a:r>
            <a:endParaRPr lang="ru-RU" dirty="0"/>
          </a:p>
          <a:p>
            <a:r>
              <a:rPr lang="ru-RU" dirty="0"/>
              <a:t>Необходимость подтверждать свою значимость (жизненно важно!)</a:t>
            </a:r>
          </a:p>
          <a:p>
            <a:r>
              <a:rPr lang="ru-RU" dirty="0"/>
              <a:t>Заниженная внутренняя самооценка и постоянные попытки ее поднять за  счет внешних факторов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3" y="2228451"/>
            <a:ext cx="4108617" cy="273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51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7418" y="1870364"/>
            <a:ext cx="10127673" cy="41369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Как взаимодействовать: </a:t>
            </a:r>
          </a:p>
          <a:p>
            <a:r>
              <a:rPr lang="ru-RU" dirty="0"/>
              <a:t>Сохранять спокойствие (упражнения «стена» «каблук»)</a:t>
            </a:r>
          </a:p>
          <a:p>
            <a:r>
              <a:rPr lang="ru-RU" dirty="0"/>
              <a:t>Сохранять объективность </a:t>
            </a:r>
          </a:p>
          <a:p>
            <a:r>
              <a:rPr lang="ru-RU" dirty="0"/>
              <a:t>Сохранять горизонтальную позицию </a:t>
            </a:r>
          </a:p>
          <a:p>
            <a:r>
              <a:rPr lang="ru-RU" dirty="0"/>
              <a:t>Поддерживать официальный стиль в отношениях </a:t>
            </a:r>
          </a:p>
          <a:p>
            <a:r>
              <a:rPr lang="ru-RU" dirty="0"/>
              <a:t>Направить энергию в мирное русло – на внешние цели, которые нужны и вам и родителям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162711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ФОП о работе с родителями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Основной целью взаимодействия педагогов и родителей (законных представителей) детей является «установление доверительного делового контакта» между семьей и образовательным учреждением </a:t>
            </a:r>
          </a:p>
          <a:p>
            <a:r>
              <a:rPr lang="ru-RU" dirty="0"/>
              <a:t>Для достижения этой цели важно осуществлять дифференцированный подход в работе с семьей, в зависимости от образовательных потребностей родителей (законных представителей) в отношении ребенка и их воспитательных установок и позиции, выстраивание профессионального диалога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223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379611"/>
              </p:ext>
            </p:extLst>
          </p:nvPr>
        </p:nvGraphicFramePr>
        <p:xfrm>
          <a:off x="3505200" y="2076883"/>
          <a:ext cx="8229600" cy="387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0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Достоинства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Недостатки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Обращает внимание на мелкие детали и события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Интересуется</a:t>
                      </a:r>
                      <a:r>
                        <a:rPr lang="ru-RU" baseline="0" dirty="0"/>
                        <a:t> деталями, и никогда не упускает ничего важного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Педагог для него обладает авторитетом априори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Стремится выполнять все требования педагога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Пассивность в принятии решений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Излишняя</a:t>
                      </a:r>
                      <a:r>
                        <a:rPr lang="ru-RU" baseline="0" dirty="0"/>
                        <a:t> эмоциональность, которая осложняет отношения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«детская» позиция и неумение брать ответственность за события в жизни ребенка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275750" y="2076883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Тревожный тип </a:t>
            </a:r>
          </a:p>
        </p:txBody>
      </p:sp>
    </p:spTree>
    <p:extLst>
      <p:ext uri="{BB962C8B-B14F-4D97-AF65-F5344CB8AC3E}">
        <p14:creationId xmlns:p14="http://schemas.microsoft.com/office/powerpoint/2010/main" val="89024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5236" y="1789942"/>
            <a:ext cx="7772400" cy="4209075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b="1" dirty="0"/>
              <a:t>А что на самом деле: </a:t>
            </a:r>
          </a:p>
          <a:p>
            <a:r>
              <a:rPr lang="ru-RU" dirty="0"/>
              <a:t>Недостаток волевых качеств</a:t>
            </a:r>
          </a:p>
          <a:p>
            <a:r>
              <a:rPr lang="ru-RU" dirty="0"/>
              <a:t>Желание переложить ответственность на другого человека</a:t>
            </a:r>
          </a:p>
          <a:p>
            <a:r>
              <a:rPr lang="ru-RU" dirty="0"/>
              <a:t>Образно, говоря, ребенок вырос но не повзрослел.</a:t>
            </a:r>
          </a:p>
          <a:p>
            <a:endParaRPr lang="ru-RU" dirty="0"/>
          </a:p>
          <a:p>
            <a:r>
              <a:rPr lang="ru-RU" dirty="0"/>
              <a:t>! Обратите внимание! </a:t>
            </a:r>
          </a:p>
          <a:p>
            <a:r>
              <a:rPr lang="ru-RU" dirty="0"/>
              <a:t>В такой семье ребенок и родитель могут «меняться местами»  - ребенок опекает родителя </a:t>
            </a:r>
          </a:p>
        </p:txBody>
      </p:sp>
    </p:spTree>
    <p:extLst>
      <p:ext uri="{BB962C8B-B14F-4D97-AF65-F5344CB8AC3E}">
        <p14:creationId xmlns:p14="http://schemas.microsoft.com/office/powerpoint/2010/main" val="813889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454" y="1967345"/>
            <a:ext cx="5126183" cy="4718795"/>
          </a:xfrm>
        </p:spPr>
        <p:txBody>
          <a:bodyPr/>
          <a:lstStyle/>
          <a:p>
            <a:pPr marL="109728" indent="0">
              <a:buNone/>
            </a:pPr>
            <a:r>
              <a:rPr lang="ru-RU" b="1" dirty="0"/>
              <a:t>Как взаимодействовать: </a:t>
            </a:r>
          </a:p>
          <a:p>
            <a:r>
              <a:rPr lang="ru-RU" sz="2400" dirty="0"/>
              <a:t>Разделить ответственность</a:t>
            </a:r>
          </a:p>
          <a:p>
            <a:r>
              <a:rPr lang="ru-RU" sz="2400" dirty="0"/>
              <a:t>Выйти в «горизонтальную» позицию в общении</a:t>
            </a:r>
          </a:p>
          <a:p>
            <a:r>
              <a:rPr lang="ru-RU" sz="2400" dirty="0"/>
              <a:t>Учить снимать тревогу ,самому добывая факты</a:t>
            </a:r>
          </a:p>
          <a:p>
            <a:r>
              <a:rPr lang="ru-RU" sz="2400" dirty="0"/>
              <a:t>Использовать способность видеть мелочи и незначительные детали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96" y="2064327"/>
            <a:ext cx="5690592" cy="37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57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«Я-звезда»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Какие еще типы родителей бывают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988840"/>
            <a:ext cx="4824536" cy="3101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32" y="2686503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293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1200" y="620689"/>
            <a:ext cx="8229600" cy="5386603"/>
          </a:xfrm>
        </p:spPr>
        <p:txBody>
          <a:bodyPr/>
          <a:lstStyle/>
          <a:p>
            <a:r>
              <a:rPr lang="en-US" dirty="0"/>
              <a:t>#</a:t>
            </a:r>
            <a:r>
              <a:rPr lang="ru-RU" dirty="0" err="1"/>
              <a:t>яжемать</a:t>
            </a:r>
            <a:endParaRPr lang="ru-RU" dirty="0"/>
          </a:p>
          <a:p>
            <a:endParaRPr lang="ru-RU" dirty="0"/>
          </a:p>
          <a:p>
            <a:endParaRPr lang="en-US" dirty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15" y="1894949"/>
            <a:ext cx="5148064" cy="343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64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1200" y="836713"/>
            <a:ext cx="8229600" cy="5170579"/>
          </a:xfrm>
        </p:spPr>
        <p:txBody>
          <a:bodyPr/>
          <a:lstStyle/>
          <a:p>
            <a:r>
              <a:rPr lang="ru-RU" dirty="0"/>
              <a:t>Очень занятый родитель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484785"/>
            <a:ext cx="4117385" cy="2744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969707"/>
            <a:ext cx="5049180" cy="336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6874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Информационно-аналитическое</a:t>
            </a:r>
            <a:r>
              <a:rPr lang="ru-RU" dirty="0"/>
              <a:t>: собрать сведения о родителях и семьях воспитанников</a:t>
            </a:r>
          </a:p>
          <a:p>
            <a:r>
              <a:rPr lang="ru-RU" b="1" dirty="0"/>
              <a:t>Просветительское</a:t>
            </a:r>
            <a:r>
              <a:rPr lang="ru-RU" dirty="0"/>
              <a:t>: информирование родителей о закономерностях развития детей, индивидуальных особенностях их ребенка, направлениях работы детского сада</a:t>
            </a:r>
          </a:p>
          <a:p>
            <a:r>
              <a:rPr lang="ru-RU" b="1" dirty="0"/>
              <a:t>Корректирующее</a:t>
            </a:r>
            <a:r>
              <a:rPr lang="ru-RU" dirty="0"/>
              <a:t>: совместная с родителями работа над улучшением детско-родительских отношений в семье.</a:t>
            </a:r>
          </a:p>
          <a:p>
            <a:r>
              <a:rPr lang="ru-RU" b="1" dirty="0"/>
              <a:t>Координирующее: </a:t>
            </a:r>
            <a:r>
              <a:rPr lang="ru-RU" dirty="0"/>
              <a:t>согласование родительского участия в делах группы, работа с родительским комитетом.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работы </a:t>
            </a:r>
          </a:p>
        </p:txBody>
      </p:sp>
    </p:spTree>
    <p:extLst>
      <p:ext uri="{BB962C8B-B14F-4D97-AF65-F5344CB8AC3E}">
        <p14:creationId xmlns:p14="http://schemas.microsoft.com/office/powerpoint/2010/main" val="3644519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Информационно - </a:t>
            </a:r>
            <a:r>
              <a:rPr lang="ru-RU" dirty="0" err="1"/>
              <a:t>аналитичское</a:t>
            </a:r>
            <a:r>
              <a:rPr lang="ru-RU" dirty="0"/>
              <a:t> направление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Формы работы: </a:t>
            </a:r>
          </a:p>
          <a:p>
            <a:pPr lvl="1"/>
            <a:r>
              <a:rPr lang="ru-RU" sz="3600" dirty="0"/>
              <a:t>Анкетирование, беседы, наблюдения </a:t>
            </a:r>
          </a:p>
          <a:p>
            <a:pPr lvl="1"/>
            <a:r>
              <a:rPr lang="ru-RU" sz="3600" dirty="0"/>
              <a:t>Обработка результатов, выявление семей группы риска </a:t>
            </a:r>
          </a:p>
          <a:p>
            <a:pPr lvl="1"/>
            <a:r>
              <a:rPr lang="ru-RU" sz="3600" dirty="0"/>
              <a:t>Выявление потребностей родителей и детей </a:t>
            </a:r>
          </a:p>
          <a:p>
            <a:pPr lvl="1"/>
            <a:r>
              <a:rPr lang="ru-RU" sz="3600" dirty="0"/>
              <a:t>Создание плана работы, учитывающего все потребности родителей и семей  </a:t>
            </a:r>
          </a:p>
        </p:txBody>
      </p:sp>
    </p:spTree>
    <p:extLst>
      <p:ext uri="{BB962C8B-B14F-4D97-AF65-F5344CB8AC3E}">
        <p14:creationId xmlns:p14="http://schemas.microsoft.com/office/powerpoint/2010/main" val="2425826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/>
              <a:t>Анкетирование родителей: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Состав семьи – 1 или оба родителя, совместное проживание нескольких поколений, количество детей и позиция воспитанника (старший, младший, средний)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Работа родителей,  график.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Условия проживания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Факторы риска 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Готовность к сотрудничеству 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62217" cy="1450757"/>
          </a:xfrm>
        </p:spPr>
        <p:txBody>
          <a:bodyPr>
            <a:normAutofit/>
          </a:bodyPr>
          <a:lstStyle/>
          <a:p>
            <a:r>
              <a:rPr lang="ru-RU" dirty="0"/>
              <a:t>Анализ семейной ситуации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278047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Родительская позиция по отношению к ОУ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b="1" dirty="0"/>
              <a:t>Активная. </a:t>
            </a:r>
            <a:r>
              <a:rPr lang="ru-RU" dirty="0"/>
              <a:t>Родители вникают во все тонкости воспитательного и учебного процесса, присутствуют на собраниях, участвуют в классных мероприятиях</a:t>
            </a:r>
          </a:p>
          <a:p>
            <a:r>
              <a:rPr lang="ru-RU" dirty="0"/>
              <a:t>2. </a:t>
            </a:r>
            <a:r>
              <a:rPr lang="ru-RU" b="1" dirty="0"/>
              <a:t>Нейтральная. </a:t>
            </a:r>
            <a:r>
              <a:rPr lang="ru-RU" dirty="0"/>
              <a:t>Родители заняты своей жизнью. «Дело учителей – учить» </a:t>
            </a:r>
          </a:p>
          <a:p>
            <a:r>
              <a:rPr lang="ru-RU" dirty="0"/>
              <a:t>3</a:t>
            </a:r>
            <a:r>
              <a:rPr lang="ru-RU" b="1" dirty="0"/>
              <a:t>. Сопротивления </a:t>
            </a:r>
            <a:r>
              <a:rPr lang="ru-RU" dirty="0"/>
              <a:t>– родители постоянно противостоят педагогу, обращаются с жалобами, хамят </a:t>
            </a:r>
          </a:p>
        </p:txBody>
      </p:sp>
    </p:spTree>
    <p:extLst>
      <p:ext uri="{BB962C8B-B14F-4D97-AF65-F5344CB8AC3E}">
        <p14:creationId xmlns:p14="http://schemas.microsoft.com/office/powerpoint/2010/main" val="93372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сотрудничества с семьей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реализация Федеральной программы предусматривает оказание психолого-педагогической, методической помощи и поддержки родителям (законным представителям) детей раннего и дошкольного возраста, построение продуктивного взаимодействия с родителями (законными представителями) с целью создания единого/общего пространства развития ребенка;</a:t>
            </a:r>
          </a:p>
        </p:txBody>
      </p:sp>
    </p:spTree>
    <p:extLst>
      <p:ext uri="{BB962C8B-B14F-4D97-AF65-F5344CB8AC3E}">
        <p14:creationId xmlns:p14="http://schemas.microsoft.com/office/powerpoint/2010/main" val="3218364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9492" y="1737360"/>
            <a:ext cx="5444836" cy="426993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hlinkClick r:id="rId2"/>
              </a:rPr>
              <a:t>Венгер «Психологические рисуночные тесты: иллюстрированное руководство» </a:t>
            </a:r>
            <a:endParaRPr lang="ru-RU" dirty="0"/>
          </a:p>
          <a:p>
            <a:r>
              <a:rPr lang="ru-RU" dirty="0"/>
              <a:t>Варианты: динамический рисунок семьи, семья животных.</a:t>
            </a:r>
          </a:p>
          <a:p>
            <a:endParaRPr lang="ru-RU" dirty="0"/>
          </a:p>
          <a:p>
            <a:pPr marL="109728" indent="0">
              <a:buNone/>
            </a:pPr>
            <a:r>
              <a:rPr lang="ru-RU" dirty="0"/>
              <a:t>Интерпретация рисунков: 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https://solnet.ee/parents/p2_08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Проективный тест «Рисунок семьи»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65" y="2919826"/>
            <a:ext cx="2119158" cy="3742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67326"/>
            <a:ext cx="1905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17" y="239662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34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hlinkClick r:id="rId2"/>
              </a:rPr>
              <a:t>Опросник родительского отношения</a:t>
            </a:r>
            <a:r>
              <a:rPr lang="ru-RU" dirty="0"/>
              <a:t> </a:t>
            </a:r>
          </a:p>
          <a:p>
            <a:pPr marL="109728" indent="0">
              <a:buNone/>
            </a:pPr>
            <a:r>
              <a:rPr lang="ru-RU" dirty="0"/>
              <a:t>направлен на выявление родительского отношения у лиц, обращающихся за психологической помощью по вопросам воспитания детей и общения с ними, разработан В.В. </a:t>
            </a:r>
            <a:r>
              <a:rPr lang="ru-RU" dirty="0" err="1"/>
              <a:t>Столиным</a:t>
            </a:r>
            <a:r>
              <a:rPr lang="ru-RU" dirty="0"/>
              <a:t> и А.Я. Варга.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>
                <a:hlinkClick r:id="rId3"/>
              </a:rPr>
              <a:t>Методика PARI Е. Шеффер И Р. Белла </a:t>
            </a:r>
          </a:p>
          <a:p>
            <a:pPr marL="109728" indent="0">
              <a:buNone/>
            </a:pPr>
            <a:r>
              <a:rPr lang="ru-RU" dirty="0">
                <a:hlinkClick r:id="rId3"/>
              </a:rPr>
              <a:t>Семейная жизнь глазами матери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II </a:t>
            </a:r>
            <a:r>
              <a:rPr lang="ru-RU" dirty="0"/>
              <a:t>Анализ педагогической позиции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637762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Педагогическая позиция родителей (А. Варга, В. </a:t>
            </a:r>
            <a:r>
              <a:rPr lang="ru-RU" dirty="0" err="1"/>
              <a:t>Столин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110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Принятие – отвержение ребенка</a:t>
            </a:r>
            <a:r>
              <a:rPr lang="ru-RU" dirty="0"/>
              <a:t>. Эта шкала выражает собой общее эмоционально положительное (принятие) или эмоционально отрицательное (отвержение) отношение к ребенку.</a:t>
            </a:r>
          </a:p>
          <a:p>
            <a:r>
              <a:rPr lang="ru-RU" b="1" dirty="0"/>
              <a:t>Кооперация. </a:t>
            </a:r>
            <a:r>
              <a:rPr lang="ru-RU" dirty="0"/>
              <a:t>Эта шкала выражает стремление взрослых к сотрудничеству с ребенком, проявление с их стороны искренней заинтересованности и участие в его делах.</a:t>
            </a:r>
          </a:p>
          <a:p>
            <a:r>
              <a:rPr lang="ru-RU" b="1" dirty="0"/>
              <a:t>Симбиоз. </a:t>
            </a:r>
            <a:r>
              <a:rPr lang="ru-RU" dirty="0"/>
              <a:t>Вопросы этой шкалы ориентированы на то, чтобы выяснить, стремится ли взрослый к единению с ребенком или, напротив, старается сохранить между ребенком и собой психологическую дистанцию. Это – своеобразная контактность ребенка и взрослого человека.</a:t>
            </a:r>
          </a:p>
          <a:p>
            <a:r>
              <a:rPr lang="ru-RU" b="1" dirty="0"/>
              <a:t>Авторитарная </a:t>
            </a:r>
            <a:r>
              <a:rPr lang="ru-RU" b="1" dirty="0" err="1"/>
              <a:t>гиперсоциализация</a:t>
            </a:r>
            <a:r>
              <a:rPr lang="ru-RU" b="1" dirty="0"/>
              <a:t>. </a:t>
            </a:r>
            <a:r>
              <a:rPr lang="ru-RU" dirty="0"/>
              <a:t>Данная шкала характеризует то, как взрослые контролируют поведение ребенка, насколько они демократичны или авторитарны в отношениях с ним.</a:t>
            </a:r>
          </a:p>
          <a:p>
            <a:r>
              <a:rPr lang="ru-RU" b="1" dirty="0"/>
              <a:t>Маленький неудачник</a:t>
            </a:r>
            <a:r>
              <a:rPr lang="ru-RU" dirty="0"/>
              <a:t>. Эта, последняя шкала показывает, как взрослые относятся к способностям ребенка, к его достоинствам и недостаткам, успехам и неудачам.</a:t>
            </a:r>
          </a:p>
        </p:txBody>
      </p:sp>
    </p:spTree>
    <p:extLst>
      <p:ext uri="{BB962C8B-B14F-4D97-AF65-F5344CB8AC3E}">
        <p14:creationId xmlns:p14="http://schemas.microsoft.com/office/powerpoint/2010/main" val="1587072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Анкеты для родителей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Тест «Какой вы родитель?»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Тест «Мой стиль воспитания ребенка в семье»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Тест «Готов ли ваш ребенок идти в школу?»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Анкета «Особенности воспитания ребенка в семье»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Анкета «Чего вы ждете от детского сада?» </a:t>
            </a:r>
          </a:p>
        </p:txBody>
      </p:sp>
    </p:spTree>
    <p:extLst>
      <p:ext uri="{BB962C8B-B14F-4D97-AF65-F5344CB8AC3E}">
        <p14:creationId xmlns:p14="http://schemas.microsoft.com/office/powerpoint/2010/main" val="3775766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Анкеты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Анкета «Индивидуальность ребенка»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Анкета «Ваше общение с ребенком»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Анкета «Семья  и родители глазами ребенка»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Тест «Отношение ребенка к учебе» </a:t>
            </a:r>
          </a:p>
        </p:txBody>
      </p:sp>
    </p:spTree>
    <p:extLst>
      <p:ext uri="{BB962C8B-B14F-4D97-AF65-F5344CB8AC3E}">
        <p14:creationId xmlns:p14="http://schemas.microsoft.com/office/powerpoint/2010/main" val="3033162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можно посмотреть 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9654293" cy="4023360"/>
          </a:xfrm>
        </p:spPr>
        <p:txBody>
          <a:bodyPr>
            <a:normAutofit fontScale="70000" lnSpcReduction="20000"/>
          </a:bodyPr>
          <a:lstStyle/>
          <a:p>
            <a:r>
              <a:rPr lang="ru-RU" sz="4600" dirty="0"/>
              <a:t>Курс Осознанное </a:t>
            </a:r>
            <a:r>
              <a:rPr lang="ru-RU" sz="4600" dirty="0" err="1"/>
              <a:t>родительство</a:t>
            </a:r>
            <a:r>
              <a:rPr lang="ru-RU" sz="4600" dirty="0"/>
              <a:t> Онлайн-школа Педагоги России </a:t>
            </a:r>
            <a:r>
              <a:rPr lang="en-GB" dirty="0">
                <a:hlinkClick r:id="rId2"/>
              </a:rPr>
              <a:t>http://school-detsad-online.ru/17</a:t>
            </a:r>
            <a:endParaRPr lang="ru-RU" dirty="0"/>
          </a:p>
          <a:p>
            <a:r>
              <a:rPr lang="ru-RU" dirty="0"/>
              <a:t>В течение курса слушатели смогут создать индивидуальные годовой план работы с родителями по требованиям ФОП ДО и ФГОС НОО, наполнить его разнообразными формами работы. Экономьте время сейчас!</a:t>
            </a:r>
          </a:p>
          <a:p>
            <a:r>
              <a:rPr lang="ru-RU" dirty="0"/>
              <a:t>Опора на новейшие исследования психологии и педагогики в вопросах семьи и семейных систем. Без этого невозможно заручиться родительским доверием.</a:t>
            </a:r>
          </a:p>
          <a:p>
            <a:r>
              <a:rPr lang="ru-RU" dirty="0"/>
              <a:t>Очень много практики! Применение разных форм работы: нескучные лекции, метод кейсов, практикумы, мозговой штурм… Легко реализуемые формы!</a:t>
            </a:r>
          </a:p>
        </p:txBody>
      </p:sp>
    </p:spTree>
    <p:extLst>
      <p:ext uri="{BB962C8B-B14F-4D97-AF65-F5344CB8AC3E}">
        <p14:creationId xmlns:p14="http://schemas.microsoft.com/office/powerpoint/2010/main" val="2392308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Просветительское направление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Какие темы нужно осветить обязательно: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Возрастные особенности детей,  возрастные кризисы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Нормативы развития на данный возраст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Особенности педагогического отношения родителей с учетом возраста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Способы решения возможных проблем </a:t>
            </a:r>
          </a:p>
        </p:txBody>
      </p:sp>
    </p:spTree>
    <p:extLst>
      <p:ext uri="{BB962C8B-B14F-4D97-AF65-F5344CB8AC3E}">
        <p14:creationId xmlns:p14="http://schemas.microsoft.com/office/powerpoint/2010/main" val="2808730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Просветительское направление: формы роботы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000" dirty="0"/>
              <a:t>Лекции</a:t>
            </a:r>
          </a:p>
          <a:p>
            <a:r>
              <a:rPr lang="ru-RU" sz="4000" dirty="0"/>
              <a:t>Сайт педагога, личный блог педагога</a:t>
            </a:r>
          </a:p>
          <a:p>
            <a:r>
              <a:rPr lang="ru-RU" sz="4000" dirty="0"/>
              <a:t>Тематические родительские собрания</a:t>
            </a:r>
          </a:p>
          <a:p>
            <a:r>
              <a:rPr lang="ru-RU" sz="4000" dirty="0"/>
              <a:t>Родительская конференция, круглый стол с привлечением специалистов</a:t>
            </a:r>
          </a:p>
          <a:p>
            <a:r>
              <a:rPr lang="ru-RU" sz="4000" dirty="0"/>
              <a:t>Информационный стенд (сайт, блог воспитателя, группа ВК)</a:t>
            </a:r>
          </a:p>
          <a:p>
            <a:r>
              <a:rPr lang="ru-RU" sz="4000" dirty="0"/>
              <a:t>Группы для работы с родителями, чьи дети имеют проблемы в развитии или особые возможности здоровья.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983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Родительская конференция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Конференция – собрание, совещание для обсуждения определенных тем. </a:t>
            </a:r>
          </a:p>
          <a:p>
            <a:pPr marL="0" indent="0">
              <a:buNone/>
            </a:pPr>
            <a:r>
              <a:rPr lang="ru-RU" dirty="0"/>
              <a:t>Конференция в ОУ  проводится с целью обсуждения актуальных проблем в развитии и обучении детей </a:t>
            </a:r>
          </a:p>
        </p:txBody>
      </p:sp>
    </p:spTree>
    <p:extLst>
      <p:ext uri="{BB962C8B-B14F-4D97-AF65-F5344CB8AC3E}">
        <p14:creationId xmlns:p14="http://schemas.microsoft.com/office/powerpoint/2010/main" val="1681567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конференций в 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dirty="0"/>
              <a:t>Родители готовят вопросы по определенной теме, педагог или несколько  специалистов на них отвечают</a:t>
            </a:r>
          </a:p>
          <a:p>
            <a:pPr marL="742950" indent="-742950">
              <a:buAutoNum type="arabicPeriod"/>
            </a:pPr>
            <a:r>
              <a:rPr lang="ru-RU" dirty="0"/>
              <a:t>Родители готовят небольшие выступления, и выступают на </a:t>
            </a:r>
            <a:r>
              <a:rPr lang="ru-RU" dirty="0" err="1"/>
              <a:t>конферении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30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042" y="267655"/>
            <a:ext cx="10058400" cy="548421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первую очередь необходимо организовать систему профессиональной поддержки и психолого-педагогической помощи родителям (законным представителям) в воспитании и обучении детей, охране и укреплении их здоровья. </a:t>
            </a:r>
          </a:p>
          <a:p>
            <a:r>
              <a:rPr lang="ru-RU" dirty="0"/>
              <a:t>Изучение ребенка и его семьи позволит выявить актуальную или потенциальную проблему, разработать или подобрать методы работы над ее устранением. </a:t>
            </a:r>
          </a:p>
          <a:p>
            <a:r>
              <a:rPr lang="ru-RU" dirty="0"/>
              <a:t>В этом случае должны сочетаться просветительские, консультативные и обучающие направления работы педагогов ДО. При этом очень важно учитывать меру готовности родителей (законных представителей) к сотрудничеству</a:t>
            </a:r>
          </a:p>
        </p:txBody>
      </p:sp>
    </p:spTree>
    <p:extLst>
      <p:ext uri="{BB962C8B-B14F-4D97-AF65-F5344CB8AC3E}">
        <p14:creationId xmlns:p14="http://schemas.microsoft.com/office/powerpoint/2010/main" val="2046859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Достоинства формы работы: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dirty="0"/>
              <a:t>Максимальное вовлечение родителей в воспитательный и учебный процесс 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/>
              <a:t>Создание атмосферы доверия 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/>
              <a:t>Налаживание диалога между педагогом и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683410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Ток-шоу «Горячий вопрос»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19454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Разновидность конференции с элементами шоу.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Берется очень актуальная  конкретная тема, важная для родителей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Количество выступающих – 3-5 человек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Предпочтительна рассадка полукругом (амфитеатром)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Допускаются дискуссии и  споры между выступающими и зрителями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40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начать вести БЛОГ ПЕДАГОГА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dirty="0"/>
              <a:t>Определить аудиторию </a:t>
            </a:r>
          </a:p>
          <a:p>
            <a:pPr marL="742950" indent="-742950">
              <a:buAutoNum type="arabicPeriod"/>
            </a:pPr>
            <a:r>
              <a:rPr lang="ru-RU" dirty="0"/>
              <a:t>Определить тематику и направление </a:t>
            </a:r>
          </a:p>
          <a:p>
            <a:pPr marL="742950" indent="-742950">
              <a:buAutoNum type="arabicPeriod"/>
            </a:pPr>
            <a:r>
              <a:rPr lang="ru-RU" dirty="0"/>
              <a:t>Выбрать площадку </a:t>
            </a:r>
          </a:p>
          <a:p>
            <a:pPr marL="0" indent="0">
              <a:buNone/>
            </a:pPr>
            <a:r>
              <a:rPr lang="ru-RU" dirty="0"/>
              <a:t>Видео «Блог учителя как образовательная платформа»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https://www.youtube.com/watch?v=TAp1wCxQsdY&amp;t=18s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213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Тематика блогов: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Методические: </a:t>
            </a:r>
            <a:r>
              <a:rPr lang="ru-RU" dirty="0"/>
              <a:t>как правило, их целевая аудитория — другие педагоги. В них учителя выкладывают свои разработки: идеи для уроков и заданий, рабочие листы и другие материалы, полезные в работе.</a:t>
            </a:r>
          </a:p>
          <a:p>
            <a:r>
              <a:rPr lang="ru-RU" b="1" dirty="0"/>
              <a:t>Обучающие: </a:t>
            </a:r>
            <a:r>
              <a:rPr lang="ru-RU" dirty="0"/>
              <a:t>направлены на родителей. Учителя делятся знаниями о семейном воспитании, рассказывают о методах и приемах воспитания </a:t>
            </a:r>
          </a:p>
          <a:p>
            <a:r>
              <a:rPr lang="ru-RU" b="1" dirty="0"/>
              <a:t>Информационно-развлекательные: </a:t>
            </a:r>
            <a:r>
              <a:rPr lang="ru-RU" dirty="0"/>
              <a:t>стихи, игры, поделки, мастер-классы для детей и полезная информация в яркой понятной форме изложения </a:t>
            </a:r>
          </a:p>
        </p:txBody>
      </p:sp>
    </p:spTree>
    <p:extLst>
      <p:ext uri="{BB962C8B-B14F-4D97-AF65-F5344CB8AC3E}">
        <p14:creationId xmlns:p14="http://schemas.microsoft.com/office/powerpoint/2010/main" val="2046561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Площадки для ведения блога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dirty="0"/>
              <a:t>Сайт ОУ. Аудитория – родители ваших учеников и воспитанников, сами ученики, коллеги 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err="1"/>
              <a:t>Вконтакте</a:t>
            </a:r>
            <a:r>
              <a:rPr lang="ru-RU" dirty="0"/>
              <a:t>: аудитория формируется с учетом интересов публики,  ваши друзья, знакомые, коллеги из вашего региона и всей России 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/>
              <a:t>Дзен – аудитория – вся  Россия. Формируется на основе интересов читателей </a:t>
            </a:r>
          </a:p>
          <a:p>
            <a:pPr marL="742950" indent="-7429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521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8668" t="40885" r="19839" b="19011"/>
          <a:stretch/>
        </p:blipFill>
        <p:spPr>
          <a:xfrm>
            <a:off x="685800" y="762000"/>
            <a:ext cx="714375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5402" t="24219" r="25988" b="12760"/>
          <a:stretch/>
        </p:blipFill>
        <p:spPr>
          <a:xfrm>
            <a:off x="6381750" y="2653285"/>
            <a:ext cx="5448300" cy="397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593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4524" t="28125" r="25842" b="12239"/>
          <a:stretch/>
        </p:blipFill>
        <p:spPr>
          <a:xfrm>
            <a:off x="342900" y="419100"/>
            <a:ext cx="6457950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5842" t="22656" r="24963" b="16667"/>
          <a:stretch/>
        </p:blipFill>
        <p:spPr>
          <a:xfrm>
            <a:off x="5372100" y="2114550"/>
            <a:ext cx="6400800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192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7452" t="17448" r="40922" b="12761"/>
          <a:stretch/>
        </p:blipFill>
        <p:spPr>
          <a:xfrm>
            <a:off x="876300" y="838200"/>
            <a:ext cx="4114800" cy="5105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7160" t="28646" r="39751" b="21875"/>
          <a:stretch/>
        </p:blipFill>
        <p:spPr>
          <a:xfrm>
            <a:off x="5505450" y="1581150"/>
            <a:ext cx="5276850" cy="44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15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 педагога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https://kpk-fpr.zenclass.ru/public/course/14a50fe9-ebbb-4fd5-9c76-6645a855d27d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Курс «Сайт педагога»</a:t>
            </a:r>
          </a:p>
          <a:p>
            <a:pPr marL="0" indent="0">
              <a:buNone/>
            </a:pPr>
            <a:r>
              <a:rPr lang="ru-RU" dirty="0"/>
              <a:t>Педагоги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98047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Корректирующее направление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можно сделать: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Изменить родительское отношение к образовательному процессу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Скорректировать родительские стратегии в общении с ребенком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Улучшить коммуникацию в семье между родителями и детьми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94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734" y="272750"/>
            <a:ext cx="10058400" cy="6044923"/>
          </a:xfrm>
        </p:spPr>
        <p:txBody>
          <a:bodyPr>
            <a:normAutofit/>
          </a:bodyPr>
          <a:lstStyle/>
          <a:p>
            <a:r>
              <a:rPr lang="ru-RU" dirty="0"/>
              <a:t>Незаменимой формой установления доверительного делового контакта между семьей и детским садом является диалог педагога и родителей (законных представителей). </a:t>
            </a:r>
          </a:p>
          <a:p>
            <a:r>
              <a:rPr lang="ru-RU" dirty="0"/>
              <a:t>Диалог позволяет совместно анализировать поведение или проблемы ребенка, выяснять причины проблем и искать подходящие возможности и пути их решения. </a:t>
            </a:r>
          </a:p>
          <a:p>
            <a:r>
              <a:rPr lang="ru-RU" dirty="0"/>
              <a:t>В диалоге проходит консультирование родителей (законных представителей) по поводу оптимальной стратегии и тактики образования конкретного ребенка, а также согласование мер, которые могут быть предприняты со стороны ДОО и семьи.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663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Корректирующее направление: активные формы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Детско-родительские занятия с последующим обсуждением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Родительский тренинг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Кино-тренинг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Индивидуальные и групповые консультации для родителей  </a:t>
            </a:r>
          </a:p>
        </p:txBody>
      </p:sp>
    </p:spTree>
    <p:extLst>
      <p:ext uri="{BB962C8B-B14F-4D97-AF65-F5344CB8AC3E}">
        <p14:creationId xmlns:p14="http://schemas.microsoft.com/office/powerpoint/2010/main" val="3266036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Консультации с родителями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Личностное общение </a:t>
            </a:r>
          </a:p>
          <a:p>
            <a:r>
              <a:rPr lang="ru-RU" dirty="0"/>
              <a:t>Двухсторонне взаимодействие </a:t>
            </a:r>
          </a:p>
          <a:p>
            <a:r>
              <a:rPr lang="ru-RU" dirty="0"/>
              <a:t>Доверительный характер</a:t>
            </a:r>
          </a:p>
          <a:p>
            <a:r>
              <a:rPr lang="ru-RU" dirty="0"/>
              <a:t> Информационная и эмоциональная поддержка  </a:t>
            </a:r>
          </a:p>
        </p:txBody>
      </p:sp>
    </p:spTree>
    <p:extLst>
      <p:ext uri="{BB962C8B-B14F-4D97-AF65-F5344CB8AC3E}">
        <p14:creationId xmlns:p14="http://schemas.microsoft.com/office/powerpoint/2010/main" val="426368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/>
              <a:t>Типы консультаций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3200" b="1" dirty="0"/>
              <a:t>Методическая</a:t>
            </a:r>
            <a:r>
              <a:rPr lang="ru-RU" altLang="ru-RU" sz="3200" dirty="0"/>
              <a:t>  (все, что касается освоения образовательной программы, индивидуального образовательного маршрута ученика – для вновь поступивших детей и одаренных учащихся – способов дополнительного образования);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altLang="ru-RU" sz="3200" b="1" dirty="0"/>
              <a:t>Психологическая</a:t>
            </a:r>
            <a:r>
              <a:rPr lang="ru-RU" altLang="ru-RU" sz="3200" dirty="0"/>
              <a:t>  (все, что связано с индивидуальными особенностями ребенка и его социализацией). </a:t>
            </a:r>
          </a:p>
        </p:txBody>
      </p:sp>
    </p:spTree>
    <p:extLst>
      <p:ext uri="{BB962C8B-B14F-4D97-AF65-F5344CB8AC3E}">
        <p14:creationId xmlns:p14="http://schemas.microsoft.com/office/powerpoint/2010/main" val="2482035458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509" y="1091334"/>
            <a:ext cx="10515600" cy="43513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altLang="ru-RU" sz="3200" b="1" dirty="0"/>
              <a:t>Тематические консультации</a:t>
            </a:r>
            <a:r>
              <a:rPr lang="ru-RU" altLang="ru-RU" sz="3200" b="1" u="sng" dirty="0"/>
              <a:t>.</a:t>
            </a:r>
            <a:r>
              <a:rPr lang="ru-RU" altLang="ru-RU" sz="3200" b="1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200" dirty="0"/>
              <a:t>Возрастные проблемы типичные для большинства детей одного возраста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200" dirty="0"/>
              <a:t>Развитие практических навыков соответственно возрасту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200" dirty="0"/>
              <a:t>Типичные поведенческие проблемы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200" dirty="0"/>
              <a:t>Консультации по организации жизни и безопасности детей  </a:t>
            </a:r>
          </a:p>
        </p:txBody>
      </p:sp>
    </p:spTree>
    <p:extLst>
      <p:ext uri="{BB962C8B-B14F-4D97-AF65-F5344CB8AC3E}">
        <p14:creationId xmlns:p14="http://schemas.microsoft.com/office/powerpoint/2010/main" val="1526540203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dirty="0"/>
              <a:t>Примеры тематических консультаций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/>
              <a:t>Ребенок не хочет учиться. Как ему помочь?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/>
              <a:t>Как развивать внимание и усидчивость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/>
              <a:t>Карманные деньги и финансовая грамотность школьника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/>
              <a:t>Наказания детей. Какими им быть?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/>
              <a:t>Детские страхи – это серьезно?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/>
              <a:t>Застенчивый ребенок. Проблема и пути ее преодоления.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/>
              <a:t>«Нелитературный язык»: что делать с нецензурной бранью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/>
              <a:t>Друзья детей – друзья дома или враги?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/>
              <a:t>Как научить ребенка выполнять домашнее задание самостоятельно </a:t>
            </a:r>
          </a:p>
        </p:txBody>
      </p:sp>
    </p:spTree>
    <p:extLst>
      <p:ext uri="{BB962C8B-B14F-4D97-AF65-F5344CB8AC3E}">
        <p14:creationId xmlns:p14="http://schemas.microsoft.com/office/powerpoint/2010/main" val="3352884220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Координирующее направление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Создание совместного плана работы </a:t>
            </a:r>
          </a:p>
          <a:p>
            <a:r>
              <a:rPr lang="ru-RU" sz="3600" dirty="0"/>
              <a:t>Содействие организации родительского самоуправления (родительские комитеты, инициативные группы)</a:t>
            </a:r>
          </a:p>
          <a:p>
            <a:r>
              <a:rPr lang="ru-RU" sz="3600" dirty="0"/>
              <a:t>Создание онлайн-пространства для совместной работы </a:t>
            </a:r>
          </a:p>
        </p:txBody>
      </p:sp>
    </p:spTree>
    <p:extLst>
      <p:ext uri="{BB962C8B-B14F-4D97-AF65-F5344CB8AC3E}">
        <p14:creationId xmlns:p14="http://schemas.microsoft.com/office/powerpoint/2010/main" val="39248734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Создаем план работы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644727"/>
              </p:ext>
            </p:extLst>
          </p:nvPr>
        </p:nvGraphicFramePr>
        <p:xfrm>
          <a:off x="983673" y="1219200"/>
          <a:ext cx="10557163" cy="507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948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таблица для планирования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690687"/>
          <a:ext cx="10515600" cy="42021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431651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794015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269653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65462989"/>
                    </a:ext>
                  </a:extLst>
                </a:gridCol>
              </a:tblGrid>
              <a:tr h="1050528">
                <a:tc>
                  <a:txBody>
                    <a:bodyPr/>
                    <a:lstStyle/>
                    <a:p>
                      <a:r>
                        <a:rPr lang="ru-RU" dirty="0"/>
                        <a:t>         Направление</a:t>
                      </a:r>
                    </a:p>
                    <a:p>
                      <a:r>
                        <a:rPr lang="ru-RU" dirty="0"/>
                        <a:t>                             работы </a:t>
                      </a:r>
                    </a:p>
                    <a:p>
                      <a:r>
                        <a:rPr lang="ru-RU" dirty="0"/>
                        <a:t>Период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Диагностика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Информирование</a:t>
                      </a:r>
                      <a:r>
                        <a:rPr lang="ru-RU" baseline="0" dirty="0"/>
                        <a:t>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Коррекция родительских стратегий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333261"/>
                  </a:ext>
                </a:extLst>
              </a:tr>
              <a:tr h="1050528">
                <a:tc>
                  <a:txBody>
                    <a:bodyPr/>
                    <a:lstStyle/>
                    <a:p>
                      <a:br>
                        <a:rPr lang="ru-RU" sz="2800" dirty="0"/>
                      </a:br>
                      <a:r>
                        <a:rPr lang="ru-RU" sz="2800" dirty="0"/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98681"/>
                  </a:ext>
                </a:extLst>
              </a:tr>
              <a:tr h="1050528"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r>
                        <a:rPr lang="ru-RU" sz="2800" dirty="0"/>
                        <a:t>Октябрь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408318"/>
                  </a:ext>
                </a:extLst>
              </a:tr>
              <a:tr h="1050528">
                <a:tc>
                  <a:txBody>
                    <a:bodyPr/>
                    <a:lstStyle/>
                    <a:p>
                      <a:endParaRPr lang="ru-RU" sz="2800"/>
                    </a:p>
                    <a:p>
                      <a:r>
                        <a:rPr lang="ru-RU" sz="2800"/>
                        <a:t>Ноябрь 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143189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2645229" cy="9944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0168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1. Младшая группа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354643"/>
              </p:ext>
            </p:extLst>
          </p:nvPr>
        </p:nvGraphicFramePr>
        <p:xfrm>
          <a:off x="991584" y="1737360"/>
          <a:ext cx="10164096" cy="446225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7153">
                  <a:extLst>
                    <a:ext uri="{9D8B030D-6E8A-4147-A177-3AD203B41FA5}">
                      <a16:colId xmlns:a16="http://schemas.microsoft.com/office/drawing/2014/main" val="1243165160"/>
                    </a:ext>
                  </a:extLst>
                </a:gridCol>
                <a:gridCol w="2664895">
                  <a:extLst>
                    <a:ext uri="{9D8B030D-6E8A-4147-A177-3AD203B41FA5}">
                      <a16:colId xmlns:a16="http://schemas.microsoft.com/office/drawing/2014/main" val="979401569"/>
                    </a:ext>
                  </a:extLst>
                </a:gridCol>
                <a:gridCol w="2541024">
                  <a:extLst>
                    <a:ext uri="{9D8B030D-6E8A-4147-A177-3AD203B41FA5}">
                      <a16:colId xmlns:a16="http://schemas.microsoft.com/office/drawing/2014/main" val="2226965302"/>
                    </a:ext>
                  </a:extLst>
                </a:gridCol>
                <a:gridCol w="2541024">
                  <a:extLst>
                    <a:ext uri="{9D8B030D-6E8A-4147-A177-3AD203B41FA5}">
                      <a16:colId xmlns:a16="http://schemas.microsoft.com/office/drawing/2014/main" val="2165462989"/>
                    </a:ext>
                  </a:extLst>
                </a:gridCol>
              </a:tblGrid>
              <a:tr h="867538">
                <a:tc>
                  <a:txBody>
                    <a:bodyPr/>
                    <a:lstStyle/>
                    <a:p>
                      <a:r>
                        <a:rPr lang="ru-RU" dirty="0"/>
                        <a:t>         Направление</a:t>
                      </a:r>
                    </a:p>
                    <a:p>
                      <a:r>
                        <a:rPr lang="ru-RU" dirty="0"/>
                        <a:t>                             работы </a:t>
                      </a:r>
                    </a:p>
                    <a:p>
                      <a:r>
                        <a:rPr lang="ru-RU" dirty="0"/>
                        <a:t>Период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Диагностика, </a:t>
                      </a:r>
                      <a:r>
                        <a:rPr lang="ru-RU" baseline="0" dirty="0" err="1"/>
                        <a:t>органзационная</a:t>
                      </a:r>
                      <a:r>
                        <a:rPr lang="ru-RU" baseline="0" dirty="0"/>
                        <a:t> работа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Информирование</a:t>
                      </a:r>
                      <a:r>
                        <a:rPr lang="ru-RU" baseline="0" dirty="0"/>
                        <a:t>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Коррекция родительских стратегий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333261"/>
                  </a:ext>
                </a:extLst>
              </a:tr>
              <a:tr h="1688572">
                <a:tc>
                  <a:txBody>
                    <a:bodyPr/>
                    <a:lstStyle/>
                    <a:p>
                      <a:br>
                        <a:rPr lang="ru-RU" sz="2800" dirty="0"/>
                      </a:br>
                      <a:r>
                        <a:rPr lang="ru-RU" sz="2800" dirty="0"/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Анкетирование родителей, знакомство  </a:t>
                      </a:r>
                    </a:p>
                    <a:p>
                      <a:r>
                        <a:rPr lang="ru-RU" sz="1400" dirty="0"/>
                        <a:t>Выбор родительского комитета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Все</a:t>
                      </a:r>
                      <a:r>
                        <a:rPr lang="ru-RU" sz="1400" baseline="0" dirty="0"/>
                        <a:t> о работе детского сада: </a:t>
                      </a:r>
                    </a:p>
                    <a:p>
                      <a:r>
                        <a:rPr lang="ru-RU" sz="1400" baseline="0" dirty="0"/>
                        <a:t>Оформление уголка </a:t>
                      </a:r>
                    </a:p>
                    <a:p>
                      <a:r>
                        <a:rPr lang="ru-RU" sz="1400" baseline="0" dirty="0"/>
                        <a:t>Блог: как  научить ребенка навыкам самообслуживания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Блог: </a:t>
                      </a:r>
                    </a:p>
                    <a:p>
                      <a:r>
                        <a:rPr lang="ru-RU" sz="1400" dirty="0"/>
                        <a:t>«</a:t>
                      </a:r>
                      <a:r>
                        <a:rPr lang="ru-RU" sz="1400" baseline="0" dirty="0"/>
                        <a:t>В детский сад без капризов» </a:t>
                      </a:r>
                    </a:p>
                    <a:p>
                      <a:r>
                        <a:rPr lang="ru-RU" sz="1400" baseline="0" dirty="0"/>
                        <a:t>Групповая консультация: «развитие навыков самообслуживания у детей 3 лет»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98681"/>
                  </a:ext>
                </a:extLst>
              </a:tr>
              <a:tr h="1367771"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r>
                        <a:rPr lang="ru-RU" sz="2800" dirty="0"/>
                        <a:t>Октябрь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Организационное родительское собрание</a:t>
                      </a:r>
                      <a:r>
                        <a:rPr lang="ru-RU" sz="1400" baseline="0" dirty="0"/>
                        <a:t> Знакомство с программой, требованиями</a:t>
                      </a:r>
                    </a:p>
                    <a:p>
                      <a:r>
                        <a:rPr lang="ru-RU" sz="1400" baseline="0" dirty="0"/>
                        <a:t>Анкетирование «Здоровье ребенка» – выявление родительских стратегий в сохранении здоровья ребенка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 Закаливание детей</a:t>
                      </a:r>
                    </a:p>
                    <a:p>
                      <a:r>
                        <a:rPr lang="ru-RU" sz="1400" baseline="0" dirty="0"/>
                        <a:t>Как предупредить ОРВИ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Блог: Отцовские стратегии в воспитании ребенка</a:t>
                      </a:r>
                    </a:p>
                    <a:p>
                      <a:r>
                        <a:rPr lang="ru-RU" sz="1400" dirty="0"/>
                        <a:t>Выставка к</a:t>
                      </a:r>
                      <a:r>
                        <a:rPr lang="ru-RU" sz="1400" baseline="0" dirty="0"/>
                        <a:t> Дню пожилого человека «Мастерим вместе с бабушкой» 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40831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838200" y="1220040"/>
            <a:ext cx="2570018" cy="1038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38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 подготовительная группа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690687"/>
          <a:ext cx="10515600" cy="42509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43165160"/>
                    </a:ext>
                  </a:extLst>
                </a:gridCol>
                <a:gridCol w="2194112">
                  <a:extLst>
                    <a:ext uri="{9D8B030D-6E8A-4147-A177-3AD203B41FA5}">
                      <a16:colId xmlns:a16="http://schemas.microsoft.com/office/drawing/2014/main" val="979401569"/>
                    </a:ext>
                  </a:extLst>
                </a:gridCol>
                <a:gridCol w="2420470">
                  <a:extLst>
                    <a:ext uri="{9D8B030D-6E8A-4147-A177-3AD203B41FA5}">
                      <a16:colId xmlns:a16="http://schemas.microsoft.com/office/drawing/2014/main" val="2226965302"/>
                    </a:ext>
                  </a:extLst>
                </a:gridCol>
                <a:gridCol w="3272118">
                  <a:extLst>
                    <a:ext uri="{9D8B030D-6E8A-4147-A177-3AD203B41FA5}">
                      <a16:colId xmlns:a16="http://schemas.microsoft.com/office/drawing/2014/main" val="2165462989"/>
                    </a:ext>
                  </a:extLst>
                </a:gridCol>
              </a:tblGrid>
              <a:tr h="1050528">
                <a:tc>
                  <a:txBody>
                    <a:bodyPr/>
                    <a:lstStyle/>
                    <a:p>
                      <a:r>
                        <a:rPr lang="ru-RU" dirty="0"/>
                        <a:t>         Направление</a:t>
                      </a:r>
                    </a:p>
                    <a:p>
                      <a:r>
                        <a:rPr lang="ru-RU" dirty="0"/>
                        <a:t>                             работы </a:t>
                      </a:r>
                    </a:p>
                    <a:p>
                      <a:r>
                        <a:rPr lang="ru-RU" dirty="0"/>
                        <a:t>Период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Диагностика/организационное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Информирование</a:t>
                      </a:r>
                      <a:r>
                        <a:rPr lang="ru-RU" baseline="0" dirty="0"/>
                        <a:t>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Коррекция родительских стратегий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333261"/>
                  </a:ext>
                </a:extLst>
              </a:tr>
              <a:tr h="1050528">
                <a:tc>
                  <a:txBody>
                    <a:bodyPr/>
                    <a:lstStyle/>
                    <a:p>
                      <a:br>
                        <a:rPr lang="ru-RU" sz="2800" dirty="0"/>
                      </a:br>
                      <a:r>
                        <a:rPr lang="ru-RU" sz="2800" dirty="0"/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Анкетирование родителей «Готов ли ваш ребенок к школе» </a:t>
                      </a:r>
                    </a:p>
                    <a:p>
                      <a:r>
                        <a:rPr lang="ru-RU" dirty="0"/>
                        <a:t>Диагностика родительской позиции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Лекция для родителей «Готовность к школе»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Консультация «Как подготовить ребенка к школе» </a:t>
                      </a:r>
                    </a:p>
                    <a:p>
                      <a:r>
                        <a:rPr lang="ru-RU" baseline="0" dirty="0"/>
                        <a:t>Блог: Развивающие упражнения </a:t>
                      </a:r>
                    </a:p>
                    <a:p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98681"/>
                  </a:ext>
                </a:extLst>
              </a:tr>
              <a:tr h="1050528"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r>
                        <a:rPr lang="ru-RU" sz="2800" dirty="0"/>
                        <a:t>Октябрь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Конференция</a:t>
                      </a:r>
                      <a:r>
                        <a:rPr lang="ru-RU" baseline="0" dirty="0"/>
                        <a:t> для родителей </a:t>
                      </a:r>
                    </a:p>
                    <a:p>
                      <a:r>
                        <a:rPr lang="ru-RU" baseline="0" dirty="0"/>
                        <a:t>«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Детско-родительское занятие «В гостях у профессора Логика»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40831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2645229" cy="9944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72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Низкий уровень педагогической подготовленности родителей</a:t>
            </a:r>
          </a:p>
          <a:p>
            <a:r>
              <a:rPr lang="ru-RU" sz="2800" dirty="0"/>
              <a:t>На постсоветском пространстве семья не проходит естественный цикл развития и часто является </a:t>
            </a:r>
            <a:r>
              <a:rPr lang="ru-RU" sz="2800" dirty="0" err="1"/>
              <a:t>дисфункциональной</a:t>
            </a:r>
            <a:endParaRPr lang="ru-RU" sz="2800" dirty="0"/>
          </a:p>
          <a:p>
            <a:r>
              <a:rPr lang="ru-RU" sz="2800" dirty="0"/>
              <a:t>В настоящее время наблюдается кризис семьи – пересмотр ценностей, способов общения, целей создания и сохранения семьи</a:t>
            </a:r>
          </a:p>
          <a:p>
            <a:r>
              <a:rPr lang="ru-RU" sz="2800" dirty="0"/>
              <a:t>Падение уважения к профессии педагога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600533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3 Первый класс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690687"/>
          <a:ext cx="10515600" cy="37215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431651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794015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269653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65462989"/>
                    </a:ext>
                  </a:extLst>
                </a:gridCol>
              </a:tblGrid>
              <a:tr h="1240524">
                <a:tc>
                  <a:txBody>
                    <a:bodyPr/>
                    <a:lstStyle/>
                    <a:p>
                      <a:r>
                        <a:rPr lang="ru-RU" dirty="0"/>
                        <a:t>         Направление</a:t>
                      </a:r>
                    </a:p>
                    <a:p>
                      <a:r>
                        <a:rPr lang="ru-RU" dirty="0"/>
                        <a:t>                             работы </a:t>
                      </a:r>
                    </a:p>
                    <a:p>
                      <a:r>
                        <a:rPr lang="ru-RU" dirty="0"/>
                        <a:t>Период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Диагностика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Информирование</a:t>
                      </a:r>
                      <a:r>
                        <a:rPr lang="ru-RU" baseline="0" dirty="0"/>
                        <a:t>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Коррекция родительских стратегий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333261"/>
                  </a:ext>
                </a:extLst>
              </a:tr>
              <a:tr h="1240524">
                <a:tc>
                  <a:txBody>
                    <a:bodyPr/>
                    <a:lstStyle/>
                    <a:p>
                      <a:br>
                        <a:rPr lang="ru-RU" sz="2800" dirty="0"/>
                      </a:br>
                      <a:r>
                        <a:rPr lang="ru-RU" sz="2800" dirty="0"/>
                        <a:t>Сентябрь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Анкета-</a:t>
                      </a:r>
                      <a:r>
                        <a:rPr lang="ru-RU" baseline="0" dirty="0"/>
                        <a:t> знакомство для родителей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Лекция Режим дня первоклассника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Собрание</a:t>
                      </a:r>
                      <a:r>
                        <a:rPr lang="ru-RU" baseline="0" dirty="0"/>
                        <a:t> «Как помочь ребенку адаптироваться к школе»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98681"/>
                  </a:ext>
                </a:extLst>
              </a:tr>
              <a:tr h="1240524"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r>
                        <a:rPr lang="ru-RU" sz="2800" dirty="0"/>
                        <a:t>Октябрь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/>
                        <a:t>Диагностика родительской позиции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Конференция</a:t>
                      </a:r>
                      <a:r>
                        <a:rPr lang="ru-RU" baseline="0" dirty="0"/>
                        <a:t> для родителей </a:t>
                      </a:r>
                      <a:r>
                        <a:rPr lang="ru-RU" dirty="0"/>
                        <a:t>«Малыш</a:t>
                      </a:r>
                      <a:r>
                        <a:rPr lang="ru-RU" baseline="0" dirty="0"/>
                        <a:t> или ученик?</a:t>
                      </a:r>
                      <a:r>
                        <a:rPr lang="ru-RU" dirty="0"/>
                        <a:t>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Семейная</a:t>
                      </a:r>
                      <a:r>
                        <a:rPr lang="ru-RU" baseline="0" dirty="0"/>
                        <a:t> игра «Откуда я родом»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40831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2645229" cy="9944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780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можно оформить план работы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943885"/>
              </p:ext>
            </p:extLst>
          </p:nvPr>
        </p:nvGraphicFramePr>
        <p:xfrm>
          <a:off x="868680" y="1660668"/>
          <a:ext cx="10515600" cy="3835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139">
                  <a:extLst>
                    <a:ext uri="{9D8B030D-6E8A-4147-A177-3AD203B41FA5}">
                      <a16:colId xmlns:a16="http://schemas.microsoft.com/office/drawing/2014/main" val="2621660020"/>
                    </a:ext>
                  </a:extLst>
                </a:gridCol>
                <a:gridCol w="2580968">
                  <a:extLst>
                    <a:ext uri="{9D8B030D-6E8A-4147-A177-3AD203B41FA5}">
                      <a16:colId xmlns:a16="http://schemas.microsoft.com/office/drawing/2014/main" val="237992251"/>
                    </a:ext>
                  </a:extLst>
                </a:gridCol>
                <a:gridCol w="2236593">
                  <a:extLst>
                    <a:ext uri="{9D8B030D-6E8A-4147-A177-3AD203B41FA5}">
                      <a16:colId xmlns:a16="http://schemas.microsoft.com/office/drawing/2014/main" val="24515874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91581845"/>
                    </a:ext>
                  </a:extLst>
                </a:gridCol>
              </a:tblGrid>
              <a:tr h="578174">
                <a:tc gridSpan="4">
                  <a:txBody>
                    <a:bodyPr/>
                    <a:lstStyle/>
                    <a:p>
                      <a:r>
                        <a:rPr lang="ru-RU" sz="2800" dirty="0"/>
                        <a:t>Сентябрь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274601"/>
                  </a:ext>
                </a:extLst>
              </a:tr>
              <a:tr h="578174">
                <a:tc>
                  <a:txBody>
                    <a:bodyPr/>
                    <a:lstStyle/>
                    <a:p>
                      <a:r>
                        <a:rPr lang="ru-RU" sz="2800" dirty="0"/>
                        <a:t>Направление</a:t>
                      </a:r>
                      <a:r>
                        <a:rPr lang="ru-RU" sz="2800" baseline="0" dirty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Мероприятие</a:t>
                      </a:r>
                      <a:r>
                        <a:rPr lang="ru-RU" sz="2800" baseline="0" dirty="0"/>
                        <a:t> </a:t>
                      </a:r>
                      <a:r>
                        <a:rPr lang="ru-RU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Цели и </a:t>
                      </a:r>
                      <a:r>
                        <a:rPr lang="ru-RU" sz="2800" baseline="0" dirty="0"/>
                        <a:t> задачи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Исполнитель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581858"/>
                  </a:ext>
                </a:extLst>
              </a:tr>
              <a:tr h="578174">
                <a:tc>
                  <a:txBody>
                    <a:bodyPr/>
                    <a:lstStyle/>
                    <a:p>
                      <a:r>
                        <a:rPr lang="ru-RU" sz="2800" dirty="0"/>
                        <a:t>Аналитическое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780765"/>
                  </a:ext>
                </a:extLst>
              </a:tr>
              <a:tr h="578174">
                <a:tc>
                  <a:txBody>
                    <a:bodyPr/>
                    <a:lstStyle/>
                    <a:p>
                      <a:r>
                        <a:rPr lang="ru-RU" sz="2800" dirty="0"/>
                        <a:t>Организационное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35675"/>
                  </a:ext>
                </a:extLst>
              </a:tr>
              <a:tr h="578174">
                <a:tc>
                  <a:txBody>
                    <a:bodyPr/>
                    <a:lstStyle/>
                    <a:p>
                      <a:r>
                        <a:rPr lang="ru-RU" sz="2800" dirty="0"/>
                        <a:t>Информационное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273596"/>
                  </a:ext>
                </a:extLst>
              </a:tr>
              <a:tr h="578174">
                <a:tc>
                  <a:txBody>
                    <a:bodyPr/>
                    <a:lstStyle/>
                    <a:p>
                      <a:r>
                        <a:rPr lang="ru-RU" sz="2800" dirty="0"/>
                        <a:t>Корректирующее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25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286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Перспективное планирование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ru-RU" dirty="0"/>
              <a:t>Заголовок </a:t>
            </a:r>
          </a:p>
          <a:p>
            <a:pPr marL="742950" indent="-742950">
              <a:buAutoNum type="arabicPeriod"/>
            </a:pPr>
            <a:r>
              <a:rPr lang="ru-RU" dirty="0"/>
              <a:t>Цели</a:t>
            </a:r>
          </a:p>
          <a:p>
            <a:pPr marL="742950" indent="-742950">
              <a:buAutoNum type="arabicPeriod"/>
            </a:pPr>
            <a:r>
              <a:rPr lang="ru-RU" dirty="0"/>
              <a:t>Задачи </a:t>
            </a:r>
          </a:p>
          <a:p>
            <a:pPr marL="742950" indent="-742950">
              <a:buAutoNum type="arabicPeriod"/>
            </a:pPr>
            <a:r>
              <a:rPr lang="ru-RU" dirty="0"/>
              <a:t>Ожидаемые результаты </a:t>
            </a:r>
          </a:p>
          <a:p>
            <a:pPr marL="742950" indent="-742950">
              <a:buAutoNum type="arabicPeriod"/>
            </a:pPr>
            <a:r>
              <a:rPr lang="ru-RU" dirty="0"/>
              <a:t>План работы по месяцам </a:t>
            </a:r>
          </a:p>
        </p:txBody>
      </p:sp>
    </p:spTree>
    <p:extLst>
      <p:ext uri="{BB962C8B-B14F-4D97-AF65-F5344CB8AC3E}">
        <p14:creationId xmlns:p14="http://schemas.microsoft.com/office/powerpoint/2010/main" val="28358537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2236A-4419-4269-8C8F-906DFB72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Курс «Осознанное родительство»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B2B36-DA83-46A3-8507-37145130B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721384" cy="40233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Семья как система</a:t>
            </a:r>
          </a:p>
          <a:p>
            <a:r>
              <a:rPr lang="ru-RU" dirty="0"/>
              <a:t>Стили родительства </a:t>
            </a:r>
          </a:p>
          <a:p>
            <a:r>
              <a:rPr lang="ru-RU" dirty="0"/>
              <a:t>Формы работы: консультации, блог и сайт педагога, родительские конференции </a:t>
            </a:r>
          </a:p>
          <a:p>
            <a:r>
              <a:rPr lang="ru-RU" dirty="0"/>
              <a:t>Основы консультирования в работе с родителям </a:t>
            </a:r>
          </a:p>
          <a:p>
            <a:r>
              <a:rPr lang="ru-RU" dirty="0"/>
              <a:t>Примерный годовой план работы с родителями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1F85CC-4A4C-45A9-8BA1-CB1A3A69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64" y="1845734"/>
            <a:ext cx="3458936" cy="34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3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1971" y="73243"/>
            <a:ext cx="10058400" cy="1450757"/>
          </a:xfrm>
        </p:spPr>
        <p:txBody>
          <a:bodyPr/>
          <a:lstStyle/>
          <a:p>
            <a:pPr eaLnBrk="1" hangingPunct="1"/>
            <a:r>
              <a:rPr lang="ru-RU" altLang="ru-RU" dirty="0"/>
              <a:t>Желаю удачи и процветания!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1970" y="1870364"/>
            <a:ext cx="9847811" cy="5029200"/>
          </a:xfrm>
        </p:spPr>
        <p:txBody>
          <a:bodyPr/>
          <a:lstStyle/>
          <a:p>
            <a:pPr eaLnBrk="1" hangingPunct="1"/>
            <a:r>
              <a:rPr lang="ru-RU" altLang="ru-RU" sz="2800" dirty="0" err="1"/>
              <a:t>Токмянина</a:t>
            </a:r>
            <a:r>
              <a:rPr lang="ru-RU" altLang="ru-RU" sz="2800" dirty="0"/>
              <a:t> Мария Александровна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dirty="0"/>
              <a:t>Психолог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dirty="0"/>
              <a:t>8 982 610 74 48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800" dirty="0">
                <a:hlinkClick r:id="rId2"/>
              </a:rPr>
              <a:t>tokm-mariya@yandex.ru</a:t>
            </a:r>
            <a:endParaRPr lang="en-US" altLang="ru-RU" sz="2800" dirty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dirty="0">
                <a:hlinkClick r:id="rId3"/>
              </a:rPr>
              <a:t>https://vk.com/tokmmariya</a:t>
            </a:r>
            <a:r>
              <a:rPr lang="en-US" altLang="ru-RU" sz="2800" dirty="0"/>
              <a:t> </a:t>
            </a:r>
            <a:r>
              <a:rPr lang="ru-RU" altLang="ru-RU" sz="2800" dirty="0"/>
              <a:t>группа ВК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51342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Выработать новые принципы  и формы взаимодействия с родителями</a:t>
            </a:r>
          </a:p>
          <a:p>
            <a:r>
              <a:rPr lang="ru-RU" sz="2800" dirty="0"/>
              <a:t>Найти способы повышения педагогической компетентности родителей</a:t>
            </a:r>
          </a:p>
          <a:p>
            <a:r>
              <a:rPr lang="ru-RU" sz="2800" dirty="0"/>
              <a:t>Скорректировать личный стиль общения с родителями и свою позицию во взаимодействии ребенка, семьи, образовательного учреждения </a:t>
            </a:r>
          </a:p>
          <a:p>
            <a:r>
              <a:rPr lang="ru-RU" sz="2800" dirty="0"/>
              <a:t>Найти возможности компенсации семейных проблем в психологическом пространстве образовательного учреждения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Необходимо:</a:t>
            </a:r>
          </a:p>
        </p:txBody>
      </p:sp>
    </p:spTree>
    <p:extLst>
      <p:ext uri="{BB962C8B-B14F-4D97-AF65-F5344CB8AC3E}">
        <p14:creationId xmlns:p14="http://schemas.microsoft.com/office/powerpoint/2010/main" val="355014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 общения с родителями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/>
              <a:t>Преобладающий стиль общения – деловой.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Эмоции используем как рабочий инструмент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Осознанно выстраиваем позицию в общении с родителями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Учитываем особенности </a:t>
            </a:r>
            <a:r>
              <a:rPr lang="ru-RU" sz="2800" dirty="0" err="1"/>
              <a:t>психотипа</a:t>
            </a:r>
            <a:r>
              <a:rPr lang="ru-RU" sz="2800" dirty="0"/>
              <a:t> родителей и особенности родительского отношения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Придерживаемся правил </a:t>
            </a:r>
            <a:r>
              <a:rPr lang="ru-RU" sz="2800" dirty="0" err="1"/>
              <a:t>ассертивного</a:t>
            </a:r>
            <a:r>
              <a:rPr lang="ru-RU" sz="2800" dirty="0"/>
              <a:t> поведения  </a:t>
            </a:r>
          </a:p>
        </p:txBody>
      </p:sp>
    </p:spTree>
    <p:extLst>
      <p:ext uri="{BB962C8B-B14F-4D97-AF65-F5344CB8AC3E}">
        <p14:creationId xmlns:p14="http://schemas.microsoft.com/office/powerpoint/2010/main" val="396499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Деловой стиль общения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Деловое общение </a:t>
            </a:r>
            <a:r>
              <a:rPr lang="ru-RU" dirty="0"/>
              <a:t>-  это искусство, позволяющее войти в контакт с родителями, преодолеть личные предубеждения, неприятие отдельных фактов,  и достичь желаемого  результата.</a:t>
            </a:r>
          </a:p>
          <a:p>
            <a:r>
              <a:rPr lang="ru-RU" b="1" dirty="0"/>
              <a:t>Стиль делового общения </a:t>
            </a:r>
            <a:r>
              <a:rPr lang="ru-RU" dirty="0"/>
              <a:t>– это система средств, приемов, механизмов, способов воздействия на партнера с целью достижения положительных результатов коммуникации. </a:t>
            </a:r>
          </a:p>
        </p:txBody>
      </p:sp>
    </p:spTree>
    <p:extLst>
      <p:ext uri="{BB962C8B-B14F-4D97-AF65-F5344CB8AC3E}">
        <p14:creationId xmlns:p14="http://schemas.microsoft.com/office/powerpoint/2010/main" val="244902098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918</TotalTime>
  <Words>2516</Words>
  <Application>Microsoft Office PowerPoint</Application>
  <PresentationFormat>Широкоэкранный</PresentationFormat>
  <Paragraphs>377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Wingdings</vt:lpstr>
      <vt:lpstr>Ретро</vt:lpstr>
      <vt:lpstr>Как выстроить рабочие отношения  с родителями </vt:lpstr>
      <vt:lpstr>ФОП о работе с родителями </vt:lpstr>
      <vt:lpstr>Принципы сотрудничества с семьей</vt:lpstr>
      <vt:lpstr>Презентация PowerPoint</vt:lpstr>
      <vt:lpstr>Презентация PowerPoint</vt:lpstr>
      <vt:lpstr>Проблемы</vt:lpstr>
      <vt:lpstr>Необходимо:</vt:lpstr>
      <vt:lpstr>Принципы  общения с родителями </vt:lpstr>
      <vt:lpstr>Деловой стиль общения </vt:lpstr>
      <vt:lpstr>Правила делового общения </vt:lpstr>
      <vt:lpstr>Правила делового общения </vt:lpstr>
      <vt:lpstr>Позиции в диалоге</vt:lpstr>
      <vt:lpstr>Позиция родителя (доминирование)</vt:lpstr>
      <vt:lpstr>Позиция ребенка (подчинение)</vt:lpstr>
      <vt:lpstr>Горизонтальная позиция(сотрудничество)</vt:lpstr>
      <vt:lpstr>Принципы взаимодействия с родителями</vt:lpstr>
      <vt:lpstr> Типы родительского отношения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еще типы родителей бывают </vt:lpstr>
      <vt:lpstr>Презентация PowerPoint</vt:lpstr>
      <vt:lpstr>Презентация PowerPoint</vt:lpstr>
      <vt:lpstr>Направления работы </vt:lpstr>
      <vt:lpstr>Информационно - аналитичское направление</vt:lpstr>
      <vt:lpstr>Анализ семейной ситуации воспитанников</vt:lpstr>
      <vt:lpstr>Родительская позиция по отношению к ОУ </vt:lpstr>
      <vt:lpstr>Проективный тест «Рисунок семьи»</vt:lpstr>
      <vt:lpstr>II Анализ педагогической позиции родителей</vt:lpstr>
      <vt:lpstr>Педагогическая позиция родителей (А. Варга, В. Столин)</vt:lpstr>
      <vt:lpstr>Анкеты для родителей </vt:lpstr>
      <vt:lpstr>Анкеты для родителей</vt:lpstr>
      <vt:lpstr>Где можно посмотреть материалы</vt:lpstr>
      <vt:lpstr>Просветительское направление</vt:lpstr>
      <vt:lpstr>Просветительское направление: формы роботы</vt:lpstr>
      <vt:lpstr>Родительская конференция </vt:lpstr>
      <vt:lpstr>Виды конференций в ОУ</vt:lpstr>
      <vt:lpstr>Достоинства формы работы: </vt:lpstr>
      <vt:lpstr>Ток-шоу «Горячий вопрос» </vt:lpstr>
      <vt:lpstr>Как начать вести БЛОГ ПЕДАГОГА </vt:lpstr>
      <vt:lpstr>Тематика блогов: </vt:lpstr>
      <vt:lpstr>Площадки для ведения блога </vt:lpstr>
      <vt:lpstr>Презентация PowerPoint</vt:lpstr>
      <vt:lpstr>Презентация PowerPoint</vt:lpstr>
      <vt:lpstr>Презентация PowerPoint</vt:lpstr>
      <vt:lpstr>Сайт педагога </vt:lpstr>
      <vt:lpstr>Корректирующее направление</vt:lpstr>
      <vt:lpstr>Корректирующее направление: активные формы работы</vt:lpstr>
      <vt:lpstr>Консультации с родителями </vt:lpstr>
      <vt:lpstr>Типы консультаций</vt:lpstr>
      <vt:lpstr>Презентация PowerPoint</vt:lpstr>
      <vt:lpstr>Примеры тематических консультаций </vt:lpstr>
      <vt:lpstr>Координирующее направление</vt:lpstr>
      <vt:lpstr>Создаем план работы </vt:lpstr>
      <vt:lpstr>Рабочая таблица для планирования </vt:lpstr>
      <vt:lpstr>Пример 1. Младшая группа  </vt:lpstr>
      <vt:lpstr>Пример 2 подготовительная группа </vt:lpstr>
      <vt:lpstr>Пример 3 Первый класс </vt:lpstr>
      <vt:lpstr>Как можно оформить план работы </vt:lpstr>
      <vt:lpstr>Перспективное планирование </vt:lpstr>
      <vt:lpstr>Курс «Осознанное родительство» </vt:lpstr>
      <vt:lpstr>Желаю удачи и процветания!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выстроить работу сс родителями </dc:title>
  <dc:creator>Мвидео</dc:creator>
  <cp:lastModifiedBy>tokm-mariya@yandex.ru</cp:lastModifiedBy>
  <cp:revision>25</cp:revision>
  <dcterms:created xsi:type="dcterms:W3CDTF">2023-05-02T02:57:19Z</dcterms:created>
  <dcterms:modified xsi:type="dcterms:W3CDTF">2024-03-27T13:39:02Z</dcterms:modified>
</cp:coreProperties>
</file>